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6" r:id="rId11"/>
    <p:sldId id="267" r:id="rId12"/>
    <p:sldId id="264" r:id="rId13"/>
    <p:sldId id="265"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52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A9C12-AA63-8275-25A0-3327E1F63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386E1-35AA-2421-7751-C1F034B97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BB390-B509-A652-3C82-B7A9DE54D7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D96E0C-8BF8-F3ED-CD1A-1CAFBE694D4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23652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8983-13CF-7CCA-D47D-F6390074D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C18B0-3F0C-EB7F-7E3E-35C8D1C4E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66F3F-811B-0B18-21E4-34C1D1D486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FBECC2-3A0B-F8A3-E1E2-D45FA52C1B2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1247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0088-7C87-D8B6-61C6-20E7BBC42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C0064-EEC2-125E-EAEA-089E47F89A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E2A8E-09D9-6988-212F-7B4764F1A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4FFE33-E31D-5AA7-C258-E01B7998948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66686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706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AI-Powered Book Recommendation Chatbot</a:t>
            </a:r>
            <a:endParaRPr lang="en-US" sz="3900" dirty="0"/>
          </a:p>
        </p:txBody>
      </p:sp>
      <p:sp>
        <p:nvSpPr>
          <p:cNvPr id="4" name="Text 1"/>
          <p:cNvSpPr/>
          <p:nvPr/>
        </p:nvSpPr>
        <p:spPr>
          <a:xfrm>
            <a:off x="6280190" y="472487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Presented by Nitika Srivastava for the AI-PBEL Internship</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2B37C-4777-6645-C308-C831B160877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1E55157-BABA-DAEE-618C-9965EAC590C8}"/>
              </a:ext>
            </a:extLst>
          </p:cNvPr>
          <p:cNvSpPr/>
          <p:nvPr/>
        </p:nvSpPr>
        <p:spPr>
          <a:xfrm>
            <a:off x="758071" y="225743"/>
            <a:ext cx="2368987"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VISUAL EVIDENCE</a:t>
            </a:r>
            <a:endParaRPr lang="en-US" sz="1850" dirty="0"/>
          </a:p>
        </p:txBody>
      </p:sp>
      <p:sp>
        <p:nvSpPr>
          <p:cNvPr id="3" name="Text 1">
            <a:extLst>
              <a:ext uri="{FF2B5EF4-FFF2-40B4-BE49-F238E27FC236}">
                <a16:creationId xmlns:a16="http://schemas.microsoft.com/office/drawing/2014/main" id="{90EAF01A-0AA1-B87B-214F-8CF946F52E71}"/>
              </a:ext>
            </a:extLst>
          </p:cNvPr>
          <p:cNvSpPr/>
          <p:nvPr/>
        </p:nvSpPr>
        <p:spPr>
          <a:xfrm>
            <a:off x="624256" y="711220"/>
            <a:ext cx="6199465" cy="592336"/>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Implementation Snapshots 2</a:t>
            </a:r>
            <a:endParaRPr lang="en-US" sz="3700" dirty="0"/>
          </a:p>
        </p:txBody>
      </p:sp>
      <p:sp>
        <p:nvSpPr>
          <p:cNvPr id="4" name="Text 2">
            <a:extLst>
              <a:ext uri="{FF2B5EF4-FFF2-40B4-BE49-F238E27FC236}">
                <a16:creationId xmlns:a16="http://schemas.microsoft.com/office/drawing/2014/main" id="{C6234397-3A82-E746-A39B-194E14AC323B}"/>
              </a:ext>
            </a:extLst>
          </p:cNvPr>
          <p:cNvSpPr/>
          <p:nvPr/>
        </p:nvSpPr>
        <p:spPr>
          <a:xfrm>
            <a:off x="624256" y="1189673"/>
            <a:ext cx="1311425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These screenshots provide a glimpse of how chatbot is able to recommend books according to user’s genre preference and author’s name.</a:t>
            </a:r>
            <a:endParaRPr lang="en-US" sz="1450" dirty="0"/>
          </a:p>
        </p:txBody>
      </p:sp>
      <p:pic>
        <p:nvPicPr>
          <p:cNvPr id="6" name="Picture 5" descr="A screenshot of a phone&#10;&#10;AI-generated content may be incorrect.">
            <a:extLst>
              <a:ext uri="{FF2B5EF4-FFF2-40B4-BE49-F238E27FC236}">
                <a16:creationId xmlns:a16="http://schemas.microsoft.com/office/drawing/2014/main" id="{3410CFA2-69BC-09C5-41E4-58FEAF8A9DD4}"/>
              </a:ext>
            </a:extLst>
          </p:cNvPr>
          <p:cNvPicPr>
            <a:picLocks noChangeAspect="1"/>
          </p:cNvPicPr>
          <p:nvPr/>
        </p:nvPicPr>
        <p:blipFill>
          <a:blip r:embed="rId3"/>
          <a:stretch>
            <a:fillRect/>
          </a:stretch>
        </p:blipFill>
        <p:spPr>
          <a:xfrm>
            <a:off x="935076" y="2051825"/>
            <a:ext cx="3328159" cy="5553307"/>
          </a:xfrm>
          <a:prstGeom prst="rect">
            <a:avLst/>
          </a:prstGeom>
        </p:spPr>
      </p:pic>
      <p:pic>
        <p:nvPicPr>
          <p:cNvPr id="8" name="Picture 7" descr="A screenshot of a book&#10;&#10;AI-generated content may be incorrect.">
            <a:extLst>
              <a:ext uri="{FF2B5EF4-FFF2-40B4-BE49-F238E27FC236}">
                <a16:creationId xmlns:a16="http://schemas.microsoft.com/office/drawing/2014/main" id="{99EE03C3-F622-775A-25DF-C6CB3DC7A51B}"/>
              </a:ext>
            </a:extLst>
          </p:cNvPr>
          <p:cNvPicPr>
            <a:picLocks noChangeAspect="1"/>
          </p:cNvPicPr>
          <p:nvPr/>
        </p:nvPicPr>
        <p:blipFill>
          <a:blip r:embed="rId4"/>
          <a:stretch>
            <a:fillRect/>
          </a:stretch>
        </p:blipFill>
        <p:spPr>
          <a:xfrm>
            <a:off x="4908776" y="2051824"/>
            <a:ext cx="3247694" cy="5553307"/>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0901BA0D-8722-F4D5-B451-7D5EAF0D75BE}"/>
              </a:ext>
            </a:extLst>
          </p:cNvPr>
          <p:cNvPicPr>
            <a:picLocks noChangeAspect="1"/>
          </p:cNvPicPr>
          <p:nvPr/>
        </p:nvPicPr>
        <p:blipFill>
          <a:blip r:embed="rId5"/>
          <a:stretch>
            <a:fillRect/>
          </a:stretch>
        </p:blipFill>
        <p:spPr>
          <a:xfrm>
            <a:off x="8946665" y="2051823"/>
            <a:ext cx="3563585" cy="5553307"/>
          </a:xfrm>
          <a:prstGeom prst="rect">
            <a:avLst/>
          </a:prstGeom>
        </p:spPr>
      </p:pic>
    </p:spTree>
    <p:extLst>
      <p:ext uri="{BB962C8B-B14F-4D97-AF65-F5344CB8AC3E}">
        <p14:creationId xmlns:p14="http://schemas.microsoft.com/office/powerpoint/2010/main" val="31510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5267-2CA9-D2C9-26BB-F801376756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0095C05-317B-9F6D-F99F-68311847C551}"/>
              </a:ext>
            </a:extLst>
          </p:cNvPr>
          <p:cNvSpPr/>
          <p:nvPr/>
        </p:nvSpPr>
        <p:spPr>
          <a:xfrm>
            <a:off x="758071" y="225743"/>
            <a:ext cx="2368987"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VISUAL EVIDENCE</a:t>
            </a:r>
            <a:endParaRPr lang="en-US" sz="1850" dirty="0"/>
          </a:p>
        </p:txBody>
      </p:sp>
      <p:sp>
        <p:nvSpPr>
          <p:cNvPr id="3" name="Text 1">
            <a:extLst>
              <a:ext uri="{FF2B5EF4-FFF2-40B4-BE49-F238E27FC236}">
                <a16:creationId xmlns:a16="http://schemas.microsoft.com/office/drawing/2014/main" id="{61292F94-595B-9FDB-1AD8-95590AF76260}"/>
              </a:ext>
            </a:extLst>
          </p:cNvPr>
          <p:cNvSpPr/>
          <p:nvPr/>
        </p:nvSpPr>
        <p:spPr>
          <a:xfrm>
            <a:off x="624256" y="711220"/>
            <a:ext cx="6199465" cy="592336"/>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Implementation Snapshots 3</a:t>
            </a:r>
            <a:endParaRPr lang="en-US" sz="3700" dirty="0"/>
          </a:p>
        </p:txBody>
      </p:sp>
      <p:sp>
        <p:nvSpPr>
          <p:cNvPr id="4" name="Text 2">
            <a:extLst>
              <a:ext uri="{FF2B5EF4-FFF2-40B4-BE49-F238E27FC236}">
                <a16:creationId xmlns:a16="http://schemas.microsoft.com/office/drawing/2014/main" id="{FA51F1FF-1A8B-E33E-6D61-4D3DB6967A66}"/>
              </a:ext>
            </a:extLst>
          </p:cNvPr>
          <p:cNvSpPr/>
          <p:nvPr/>
        </p:nvSpPr>
        <p:spPr>
          <a:xfrm>
            <a:off x="624256" y="1189673"/>
            <a:ext cx="1311425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These screenshots show how chatbot is able to recommend books according to user’s mood.</a:t>
            </a:r>
            <a:endParaRPr lang="en-US" sz="1450" dirty="0"/>
          </a:p>
        </p:txBody>
      </p:sp>
      <p:pic>
        <p:nvPicPr>
          <p:cNvPr id="7" name="Picture 6" descr="A screenshot of a chat&#10;&#10;AI-generated content may be incorrect.">
            <a:extLst>
              <a:ext uri="{FF2B5EF4-FFF2-40B4-BE49-F238E27FC236}">
                <a16:creationId xmlns:a16="http://schemas.microsoft.com/office/drawing/2014/main" id="{4027EEA1-78EA-343F-9E67-9B96595D962F}"/>
              </a:ext>
            </a:extLst>
          </p:cNvPr>
          <p:cNvPicPr>
            <a:picLocks noChangeAspect="1"/>
          </p:cNvPicPr>
          <p:nvPr/>
        </p:nvPicPr>
        <p:blipFill>
          <a:blip r:embed="rId3"/>
          <a:stretch>
            <a:fillRect/>
          </a:stretch>
        </p:blipFill>
        <p:spPr>
          <a:xfrm>
            <a:off x="758071" y="1965178"/>
            <a:ext cx="3486463" cy="5862978"/>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5A2E0184-998F-353B-50E9-904231A48951}"/>
              </a:ext>
            </a:extLst>
          </p:cNvPr>
          <p:cNvPicPr>
            <a:picLocks noChangeAspect="1"/>
          </p:cNvPicPr>
          <p:nvPr/>
        </p:nvPicPr>
        <p:blipFill>
          <a:blip r:embed="rId4"/>
          <a:stretch>
            <a:fillRect/>
          </a:stretch>
        </p:blipFill>
        <p:spPr>
          <a:xfrm>
            <a:off x="4902904" y="1965178"/>
            <a:ext cx="3270939" cy="5907122"/>
          </a:xfrm>
          <a:prstGeom prst="rect">
            <a:avLst/>
          </a:prstGeom>
        </p:spPr>
      </p:pic>
      <p:pic>
        <p:nvPicPr>
          <p:cNvPr id="13" name="Picture 12" descr="A screenshot of a chat&#10;&#10;AI-generated content may be incorrect.">
            <a:extLst>
              <a:ext uri="{FF2B5EF4-FFF2-40B4-BE49-F238E27FC236}">
                <a16:creationId xmlns:a16="http://schemas.microsoft.com/office/drawing/2014/main" id="{2D78F14A-6B63-0B06-A5A8-04ACE17FE862}"/>
              </a:ext>
            </a:extLst>
          </p:cNvPr>
          <p:cNvPicPr>
            <a:picLocks noChangeAspect="1"/>
          </p:cNvPicPr>
          <p:nvPr/>
        </p:nvPicPr>
        <p:blipFill>
          <a:blip r:embed="rId5"/>
          <a:stretch>
            <a:fillRect/>
          </a:stretch>
        </p:blipFill>
        <p:spPr>
          <a:xfrm>
            <a:off x="8990402" y="1965179"/>
            <a:ext cx="3332284" cy="5918028"/>
          </a:xfrm>
          <a:prstGeom prst="rect">
            <a:avLst/>
          </a:prstGeom>
        </p:spPr>
      </p:pic>
    </p:spTree>
    <p:extLst>
      <p:ext uri="{BB962C8B-B14F-4D97-AF65-F5344CB8AC3E}">
        <p14:creationId xmlns:p14="http://schemas.microsoft.com/office/powerpoint/2010/main" val="424946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379" y="662940"/>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INSIGHTS GAINED</a:t>
            </a:r>
            <a:endParaRPr lang="en-US" sz="1800" dirty="0"/>
          </a:p>
        </p:txBody>
      </p:sp>
      <p:sp>
        <p:nvSpPr>
          <p:cNvPr id="3" name="Text 1"/>
          <p:cNvSpPr/>
          <p:nvPr/>
        </p:nvSpPr>
        <p:spPr>
          <a:xfrm>
            <a:off x="749379" y="1142881"/>
            <a:ext cx="5391388" cy="585430"/>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Challenges &amp; Learnings</a:t>
            </a:r>
            <a:endParaRPr lang="en-US" sz="3650" dirty="0"/>
          </a:p>
        </p:txBody>
      </p:sp>
      <p:sp>
        <p:nvSpPr>
          <p:cNvPr id="4" name="Text 2"/>
          <p:cNvSpPr/>
          <p:nvPr/>
        </p:nvSpPr>
        <p:spPr>
          <a:xfrm>
            <a:off x="749379" y="2009299"/>
            <a:ext cx="13131641" cy="59959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Developing the chatbot presented several challenges, particularly in fine-tuning conversational logic and data management. These obstacles, however, provided valuable learning experiences in practical NLP and chatbot development.</a:t>
            </a:r>
            <a:endParaRPr lang="en-US" sz="1450" dirty="0"/>
          </a:p>
        </p:txBody>
      </p:sp>
      <p:sp>
        <p:nvSpPr>
          <p:cNvPr id="5" name="Shape 3"/>
          <p:cNvSpPr/>
          <p:nvPr/>
        </p:nvSpPr>
        <p:spPr>
          <a:xfrm>
            <a:off x="749379" y="2819638"/>
            <a:ext cx="6472118" cy="2024539"/>
          </a:xfrm>
          <a:prstGeom prst="roundRect">
            <a:avLst>
              <a:gd name="adj" fmla="val 5420"/>
            </a:avLst>
          </a:prstGeom>
          <a:solidFill>
            <a:srgbClr val="FFFFFF"/>
          </a:solidFill>
          <a:ln w="22860">
            <a:solidFill>
              <a:srgbClr val="C0C1D7"/>
            </a:solidFill>
            <a:prstDash val="solid"/>
          </a:ln>
        </p:spPr>
      </p:sp>
      <p:sp>
        <p:nvSpPr>
          <p:cNvPr id="6" name="Shape 4"/>
          <p:cNvSpPr/>
          <p:nvPr/>
        </p:nvSpPr>
        <p:spPr>
          <a:xfrm>
            <a:off x="726519" y="2819638"/>
            <a:ext cx="91440" cy="2024539"/>
          </a:xfrm>
          <a:prstGeom prst="roundRect">
            <a:avLst>
              <a:gd name="adj" fmla="val 86063"/>
            </a:avLst>
          </a:prstGeom>
          <a:solidFill>
            <a:srgbClr val="4950BC"/>
          </a:solidFill>
          <a:ln/>
        </p:spPr>
      </p:sp>
      <p:sp>
        <p:nvSpPr>
          <p:cNvPr id="7" name="Text 5"/>
          <p:cNvSpPr/>
          <p:nvPr/>
        </p:nvSpPr>
        <p:spPr>
          <a:xfrm>
            <a:off x="1028105" y="3029783"/>
            <a:ext cx="2506266"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Watson Configuration</a:t>
            </a:r>
            <a:endParaRPr lang="en-US" sz="1800" dirty="0"/>
          </a:p>
        </p:txBody>
      </p:sp>
      <p:sp>
        <p:nvSpPr>
          <p:cNvPr id="8" name="Text 6"/>
          <p:cNvSpPr/>
          <p:nvPr/>
        </p:nvSpPr>
        <p:spPr>
          <a:xfrm>
            <a:off x="1028105" y="3434834"/>
            <a:ext cx="5983248"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Navigating and optimising IBM Watson's intent, entity, and dialog configuration was crucial. This involved iterative testing to achieve accurate recognition and smooth transitions.</a:t>
            </a:r>
            <a:endParaRPr lang="en-US" sz="1450" dirty="0"/>
          </a:p>
        </p:txBody>
      </p:sp>
      <p:sp>
        <p:nvSpPr>
          <p:cNvPr id="9" name="Shape 7"/>
          <p:cNvSpPr/>
          <p:nvPr/>
        </p:nvSpPr>
        <p:spPr>
          <a:xfrm>
            <a:off x="7408783" y="2819638"/>
            <a:ext cx="6472238" cy="2024539"/>
          </a:xfrm>
          <a:prstGeom prst="roundRect">
            <a:avLst>
              <a:gd name="adj" fmla="val 5420"/>
            </a:avLst>
          </a:prstGeom>
          <a:solidFill>
            <a:srgbClr val="FFFFFF"/>
          </a:solidFill>
          <a:ln w="22860">
            <a:solidFill>
              <a:srgbClr val="C0C1D7"/>
            </a:solidFill>
            <a:prstDash val="solid"/>
          </a:ln>
        </p:spPr>
      </p:sp>
      <p:sp>
        <p:nvSpPr>
          <p:cNvPr id="10" name="Shape 8"/>
          <p:cNvSpPr/>
          <p:nvPr/>
        </p:nvSpPr>
        <p:spPr>
          <a:xfrm>
            <a:off x="7385923" y="2819638"/>
            <a:ext cx="91440" cy="2024539"/>
          </a:xfrm>
          <a:prstGeom prst="roundRect">
            <a:avLst>
              <a:gd name="adj" fmla="val 86063"/>
            </a:avLst>
          </a:prstGeom>
          <a:solidFill>
            <a:srgbClr val="4950BC"/>
          </a:solidFill>
          <a:ln/>
        </p:spPr>
      </p:sp>
      <p:sp>
        <p:nvSpPr>
          <p:cNvPr id="11" name="Text 9"/>
          <p:cNvSpPr/>
          <p:nvPr/>
        </p:nvSpPr>
        <p:spPr>
          <a:xfrm>
            <a:off x="7687508" y="3029783"/>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Dialog Flow Design</a:t>
            </a:r>
            <a:endParaRPr lang="en-US" sz="1800" dirty="0"/>
          </a:p>
        </p:txBody>
      </p:sp>
      <p:sp>
        <p:nvSpPr>
          <p:cNvPr id="12" name="Text 10"/>
          <p:cNvSpPr/>
          <p:nvPr/>
        </p:nvSpPr>
        <p:spPr>
          <a:xfrm>
            <a:off x="7687508" y="3434834"/>
            <a:ext cx="5983367" cy="11991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Crafting meaningful and natural conversation flows proved challenging, especially when handling multiple inputs and potential ambiguities. Balancing directed questions with open-ended responses was key.</a:t>
            </a:r>
            <a:endParaRPr lang="en-US" sz="1450" dirty="0"/>
          </a:p>
        </p:txBody>
      </p:sp>
      <p:sp>
        <p:nvSpPr>
          <p:cNvPr id="13" name="Shape 11"/>
          <p:cNvSpPr/>
          <p:nvPr/>
        </p:nvSpPr>
        <p:spPr>
          <a:xfrm>
            <a:off x="749379" y="5031462"/>
            <a:ext cx="6472118" cy="1724739"/>
          </a:xfrm>
          <a:prstGeom prst="roundRect">
            <a:avLst>
              <a:gd name="adj" fmla="val 6362"/>
            </a:avLst>
          </a:prstGeom>
          <a:solidFill>
            <a:srgbClr val="FFFFFF"/>
          </a:solidFill>
          <a:ln w="22860">
            <a:solidFill>
              <a:srgbClr val="C0C1D7"/>
            </a:solidFill>
            <a:prstDash val="solid"/>
          </a:ln>
        </p:spPr>
      </p:sp>
      <p:sp>
        <p:nvSpPr>
          <p:cNvPr id="14" name="Shape 12"/>
          <p:cNvSpPr/>
          <p:nvPr/>
        </p:nvSpPr>
        <p:spPr>
          <a:xfrm>
            <a:off x="726519" y="5031462"/>
            <a:ext cx="91440" cy="1724739"/>
          </a:xfrm>
          <a:prstGeom prst="roundRect">
            <a:avLst>
              <a:gd name="adj" fmla="val 86063"/>
            </a:avLst>
          </a:prstGeom>
          <a:solidFill>
            <a:srgbClr val="4950BC"/>
          </a:solidFill>
          <a:ln/>
        </p:spPr>
      </p:sp>
      <p:sp>
        <p:nvSpPr>
          <p:cNvPr id="15" name="Text 13"/>
          <p:cNvSpPr/>
          <p:nvPr/>
        </p:nvSpPr>
        <p:spPr>
          <a:xfrm>
            <a:off x="1028105" y="5241607"/>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Book Suggestions</a:t>
            </a:r>
            <a:endParaRPr lang="en-US" sz="1800" dirty="0"/>
          </a:p>
        </p:txBody>
      </p:sp>
      <p:sp>
        <p:nvSpPr>
          <p:cNvPr id="16" name="Text 14"/>
          <p:cNvSpPr/>
          <p:nvPr/>
        </p:nvSpPr>
        <p:spPr>
          <a:xfrm>
            <a:off x="1028105" y="5646658"/>
            <a:ext cx="5983248"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Ensuring the recommended books were relevant and diverse required careful curation of the dataset. This highlighted the importance of well-structured data for effective recommendations.</a:t>
            </a:r>
            <a:endParaRPr lang="en-US" sz="1450" dirty="0"/>
          </a:p>
        </p:txBody>
      </p:sp>
      <p:sp>
        <p:nvSpPr>
          <p:cNvPr id="17" name="Shape 15"/>
          <p:cNvSpPr/>
          <p:nvPr/>
        </p:nvSpPr>
        <p:spPr>
          <a:xfrm>
            <a:off x="7408783" y="5031462"/>
            <a:ext cx="6472238" cy="1724739"/>
          </a:xfrm>
          <a:prstGeom prst="roundRect">
            <a:avLst>
              <a:gd name="adj" fmla="val 6362"/>
            </a:avLst>
          </a:prstGeom>
          <a:solidFill>
            <a:srgbClr val="FFFFFF"/>
          </a:solidFill>
          <a:ln w="22860">
            <a:solidFill>
              <a:srgbClr val="C0C1D7"/>
            </a:solidFill>
            <a:prstDash val="solid"/>
          </a:ln>
        </p:spPr>
      </p:sp>
      <p:sp>
        <p:nvSpPr>
          <p:cNvPr id="18" name="Shape 16"/>
          <p:cNvSpPr/>
          <p:nvPr/>
        </p:nvSpPr>
        <p:spPr>
          <a:xfrm>
            <a:off x="7385923" y="5031462"/>
            <a:ext cx="91440" cy="1724739"/>
          </a:xfrm>
          <a:prstGeom prst="roundRect">
            <a:avLst>
              <a:gd name="adj" fmla="val 86063"/>
            </a:avLst>
          </a:prstGeom>
          <a:solidFill>
            <a:srgbClr val="4950BC"/>
          </a:solidFill>
          <a:ln/>
        </p:spPr>
      </p:sp>
      <p:sp>
        <p:nvSpPr>
          <p:cNvPr id="19" name="Text 17"/>
          <p:cNvSpPr/>
          <p:nvPr/>
        </p:nvSpPr>
        <p:spPr>
          <a:xfrm>
            <a:off x="7687508" y="5241607"/>
            <a:ext cx="2342078" cy="292656"/>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Input Variability</a:t>
            </a:r>
            <a:endParaRPr lang="en-US" sz="1800" dirty="0"/>
          </a:p>
        </p:txBody>
      </p:sp>
      <p:sp>
        <p:nvSpPr>
          <p:cNvPr id="20" name="Text 18"/>
          <p:cNvSpPr/>
          <p:nvPr/>
        </p:nvSpPr>
        <p:spPr>
          <a:xfrm>
            <a:off x="7687508" y="5646658"/>
            <a:ext cx="5983367" cy="899398"/>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Handling vague or incomplete user inputs required robust fallback mechanisms and extensive training of the NLU model to maintain a seamless conversational experience.</a:t>
            </a:r>
            <a:endParaRPr lang="en-US" sz="1450" dirty="0"/>
          </a:p>
        </p:txBody>
      </p:sp>
      <p:sp>
        <p:nvSpPr>
          <p:cNvPr id="21" name="Text 19"/>
          <p:cNvSpPr/>
          <p:nvPr/>
        </p:nvSpPr>
        <p:spPr>
          <a:xfrm>
            <a:off x="749379" y="6966942"/>
            <a:ext cx="13131641" cy="599599"/>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Key Takeaway:</a:t>
            </a:r>
            <a:r>
              <a:rPr lang="en-US" sz="1450" dirty="0">
                <a:solidFill>
                  <a:srgbClr val="272525"/>
                </a:solidFill>
                <a:latin typeface="Inter" pitchFamily="34" charset="0"/>
                <a:ea typeface="Inter" pitchFamily="34" charset="-122"/>
                <a:cs typeface="Inter" pitchFamily="34" charset="-120"/>
              </a:rPr>
              <a:t> This project provided practical exposure to conversational AI and the iterative nature of chatbot development, from initial design to fine-tuning user interactions.</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6388" y="681038"/>
            <a:ext cx="2008346"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PROJECT SUMMARY</a:t>
            </a:r>
            <a:endParaRPr lang="en-US" sz="1500" dirty="0"/>
          </a:p>
        </p:txBody>
      </p:sp>
      <p:sp>
        <p:nvSpPr>
          <p:cNvPr id="3" name="Text 1"/>
          <p:cNvSpPr/>
          <p:nvPr/>
        </p:nvSpPr>
        <p:spPr>
          <a:xfrm>
            <a:off x="626388" y="1082278"/>
            <a:ext cx="5139452" cy="489347"/>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Conclusion &amp; Future Scope</a:t>
            </a:r>
            <a:endParaRPr lang="en-US" sz="3050" dirty="0"/>
          </a:p>
        </p:txBody>
      </p:sp>
      <p:sp>
        <p:nvSpPr>
          <p:cNvPr id="4" name="Text 2"/>
          <p:cNvSpPr/>
          <p:nvPr/>
        </p:nvSpPr>
        <p:spPr>
          <a:xfrm>
            <a:off x="626388" y="1806416"/>
            <a:ext cx="13377624" cy="250508"/>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project successfully delivered a functional book recommendation chatbot, demonstrating the practical application of AI in enhancing user experience for book discovery.</a:t>
            </a:r>
            <a:endParaRPr lang="en-US" sz="1200" dirty="0"/>
          </a:p>
        </p:txBody>
      </p:sp>
      <p:sp>
        <p:nvSpPr>
          <p:cNvPr id="5" name="Text 3"/>
          <p:cNvSpPr/>
          <p:nvPr/>
        </p:nvSpPr>
        <p:spPr>
          <a:xfrm>
            <a:off x="626388" y="2389584"/>
            <a:ext cx="2348984" cy="29360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Project Summary</a:t>
            </a:r>
            <a:endParaRPr lang="en-US" sz="1800" dirty="0"/>
          </a:p>
        </p:txBody>
      </p:sp>
      <p:sp>
        <p:nvSpPr>
          <p:cNvPr id="6" name="Text 4"/>
          <p:cNvSpPr/>
          <p:nvPr/>
        </p:nvSpPr>
        <p:spPr>
          <a:xfrm>
            <a:off x="626388" y="2839760"/>
            <a:ext cx="6497836" cy="125253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We successfully developed an AI-powered book recommendation chatbot using IBM Watson Assistant. This solution effectively addresses the problem of manual book discovery by providing personalised, conversational recommendations based on genre and author preferences. It showcases the power of NLP, intent recognition, and dialog management in creating intelligent conversational interfaces.</a:t>
            </a:r>
            <a:endParaRPr lang="en-US" sz="1200" dirty="0"/>
          </a:p>
        </p:txBody>
      </p:sp>
      <p:sp>
        <p:nvSpPr>
          <p:cNvPr id="7" name="Text 5"/>
          <p:cNvSpPr/>
          <p:nvPr/>
        </p:nvSpPr>
        <p:spPr>
          <a:xfrm>
            <a:off x="7513796" y="2389584"/>
            <a:ext cx="2505194" cy="293608"/>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Future Enhancements</a:t>
            </a:r>
            <a:endParaRPr lang="en-US" sz="1800" dirty="0"/>
          </a:p>
        </p:txBody>
      </p:sp>
      <p:sp>
        <p:nvSpPr>
          <p:cNvPr id="8" name="Shape 6"/>
          <p:cNvSpPr/>
          <p:nvPr/>
        </p:nvSpPr>
        <p:spPr>
          <a:xfrm>
            <a:off x="7513796" y="2859286"/>
            <a:ext cx="352306" cy="352306"/>
          </a:xfrm>
          <a:prstGeom prst="roundRect">
            <a:avLst>
              <a:gd name="adj" fmla="val 18669"/>
            </a:avLst>
          </a:prstGeom>
          <a:solidFill>
            <a:srgbClr val="DADBF1"/>
          </a:solidFill>
          <a:ln w="7620">
            <a:solidFill>
              <a:srgbClr val="C0C1D7"/>
            </a:solidFill>
            <a:prstDash val="solid"/>
          </a:ln>
        </p:spPr>
      </p:sp>
      <p:sp>
        <p:nvSpPr>
          <p:cNvPr id="9" name="Text 7"/>
          <p:cNvSpPr/>
          <p:nvPr/>
        </p:nvSpPr>
        <p:spPr>
          <a:xfrm>
            <a:off x="7572494" y="2888575"/>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10" name="Text 8"/>
          <p:cNvSpPr/>
          <p:nvPr/>
        </p:nvSpPr>
        <p:spPr>
          <a:xfrm>
            <a:off x="8022669" y="2913102"/>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Live API Integration</a:t>
            </a:r>
            <a:endParaRPr lang="en-US" sz="1500" dirty="0"/>
          </a:p>
        </p:txBody>
      </p:sp>
      <p:sp>
        <p:nvSpPr>
          <p:cNvPr id="11" name="Text 9"/>
          <p:cNvSpPr/>
          <p:nvPr/>
        </p:nvSpPr>
        <p:spPr>
          <a:xfrm>
            <a:off x="8022669" y="3314343"/>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Connect to live book APIs (e.g., Google Books, Goodreads) for dynamic and up-to-date recommendations.</a:t>
            </a:r>
            <a:endParaRPr lang="en-US" sz="1200" dirty="0"/>
          </a:p>
        </p:txBody>
      </p:sp>
      <p:sp>
        <p:nvSpPr>
          <p:cNvPr id="12" name="Shape 10"/>
          <p:cNvSpPr/>
          <p:nvPr/>
        </p:nvSpPr>
        <p:spPr>
          <a:xfrm>
            <a:off x="7513796" y="4128492"/>
            <a:ext cx="352306" cy="352306"/>
          </a:xfrm>
          <a:prstGeom prst="roundRect">
            <a:avLst>
              <a:gd name="adj" fmla="val 18669"/>
            </a:avLst>
          </a:prstGeom>
          <a:solidFill>
            <a:srgbClr val="DADBF1"/>
          </a:solidFill>
          <a:ln w="7620">
            <a:solidFill>
              <a:srgbClr val="C0C1D7"/>
            </a:solidFill>
            <a:prstDash val="solid"/>
          </a:ln>
        </p:spPr>
      </p:sp>
      <p:sp>
        <p:nvSpPr>
          <p:cNvPr id="13" name="Text 11"/>
          <p:cNvSpPr/>
          <p:nvPr/>
        </p:nvSpPr>
        <p:spPr>
          <a:xfrm>
            <a:off x="7572494" y="4157782"/>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4" name="Text 12"/>
          <p:cNvSpPr/>
          <p:nvPr/>
        </p:nvSpPr>
        <p:spPr>
          <a:xfrm>
            <a:off x="8022669" y="4182308"/>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Voice Support</a:t>
            </a:r>
            <a:endParaRPr lang="en-US" sz="1500" dirty="0"/>
          </a:p>
        </p:txBody>
      </p:sp>
      <p:sp>
        <p:nvSpPr>
          <p:cNvPr id="15" name="Text 13"/>
          <p:cNvSpPr/>
          <p:nvPr/>
        </p:nvSpPr>
        <p:spPr>
          <a:xfrm>
            <a:off x="8022669" y="4583549"/>
            <a:ext cx="5988963" cy="250508"/>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Integrate voice input capabilities for a hands-free conversational experience.</a:t>
            </a:r>
            <a:endParaRPr lang="en-US" sz="1200" dirty="0"/>
          </a:p>
        </p:txBody>
      </p:sp>
      <p:sp>
        <p:nvSpPr>
          <p:cNvPr id="16" name="Shape 14"/>
          <p:cNvSpPr/>
          <p:nvPr/>
        </p:nvSpPr>
        <p:spPr>
          <a:xfrm>
            <a:off x="7513796" y="5147191"/>
            <a:ext cx="352306" cy="352306"/>
          </a:xfrm>
          <a:prstGeom prst="roundRect">
            <a:avLst>
              <a:gd name="adj" fmla="val 18669"/>
            </a:avLst>
          </a:prstGeom>
          <a:solidFill>
            <a:srgbClr val="DADBF1"/>
          </a:solidFill>
          <a:ln w="7620">
            <a:solidFill>
              <a:srgbClr val="C0C1D7"/>
            </a:solidFill>
            <a:prstDash val="solid"/>
          </a:ln>
        </p:spPr>
      </p:sp>
      <p:sp>
        <p:nvSpPr>
          <p:cNvPr id="17" name="Text 15"/>
          <p:cNvSpPr/>
          <p:nvPr/>
        </p:nvSpPr>
        <p:spPr>
          <a:xfrm>
            <a:off x="7572494" y="5176480"/>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8" name="Text 16"/>
          <p:cNvSpPr/>
          <p:nvPr/>
        </p:nvSpPr>
        <p:spPr>
          <a:xfrm>
            <a:off x="8022669" y="5201007"/>
            <a:ext cx="2794873"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ML-based Recommendations</a:t>
            </a:r>
            <a:endParaRPr lang="en-US" sz="1500" dirty="0"/>
          </a:p>
        </p:txBody>
      </p:sp>
      <p:sp>
        <p:nvSpPr>
          <p:cNvPr id="19" name="Text 17"/>
          <p:cNvSpPr/>
          <p:nvPr/>
        </p:nvSpPr>
        <p:spPr>
          <a:xfrm>
            <a:off x="8022669" y="5602248"/>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Implement advanced machine learning models for more personalised recommendations based on user history and implicit feedback.</a:t>
            </a:r>
            <a:endParaRPr lang="en-US" sz="1200" dirty="0"/>
          </a:p>
        </p:txBody>
      </p:sp>
      <p:sp>
        <p:nvSpPr>
          <p:cNvPr id="20" name="Shape 18"/>
          <p:cNvSpPr/>
          <p:nvPr/>
        </p:nvSpPr>
        <p:spPr>
          <a:xfrm>
            <a:off x="7513796" y="6416397"/>
            <a:ext cx="352306" cy="352306"/>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7572494" y="6445687"/>
            <a:ext cx="234791" cy="293608"/>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22" name="Text 20"/>
          <p:cNvSpPr/>
          <p:nvPr/>
        </p:nvSpPr>
        <p:spPr>
          <a:xfrm>
            <a:off x="8022669" y="6470213"/>
            <a:ext cx="1957388" cy="24467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UI Integration</a:t>
            </a:r>
            <a:endParaRPr lang="en-US" sz="1500" dirty="0"/>
          </a:p>
        </p:txBody>
      </p:sp>
      <p:sp>
        <p:nvSpPr>
          <p:cNvPr id="23" name="Text 21"/>
          <p:cNvSpPr/>
          <p:nvPr/>
        </p:nvSpPr>
        <p:spPr>
          <a:xfrm>
            <a:off x="8022669" y="6871454"/>
            <a:ext cx="5988963" cy="50101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Embed the chatbot into a dedicated website or mobile application for wider accessibility and a richer user interface.</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05119"/>
            <a:ext cx="2782133"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INTERNSHIP CONTEXT</a:t>
            </a:r>
            <a:endParaRPr lang="en-US" sz="1950" dirty="0"/>
          </a:p>
        </p:txBody>
      </p:sp>
      <p:sp>
        <p:nvSpPr>
          <p:cNvPr id="3" name="Text 1"/>
          <p:cNvSpPr/>
          <p:nvPr/>
        </p:nvSpPr>
        <p:spPr>
          <a:xfrm>
            <a:off x="793790" y="2413635"/>
            <a:ext cx="7272457"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AI-PBEL Internship Objectives</a:t>
            </a:r>
            <a:endParaRPr lang="en-US" sz="3900" dirty="0"/>
          </a:p>
        </p:txBody>
      </p:sp>
      <p:sp>
        <p:nvSpPr>
          <p:cNvPr id="4" name="Text 2"/>
          <p:cNvSpPr/>
          <p:nvPr/>
        </p:nvSpPr>
        <p:spPr>
          <a:xfrm>
            <a:off x="793790" y="3331369"/>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AI-PBEL (Project-Based Experiential Learning) internship at International Business Machine (IBM) focuses on applying Artificial Intelligence to solve real-world problems. My objective was to build an AI-driven conversational assistant for book recommendations, leveraging Natural Language Processing (NLP) and intent recognition. This project provided hands-on experience in developing practical AI solutions.</a:t>
            </a:r>
            <a:endParaRPr lang="en-US" sz="1550" dirty="0"/>
          </a:p>
        </p:txBody>
      </p:sp>
      <p:pic>
        <p:nvPicPr>
          <p:cNvPr id="5" name="Image 0" descr="preencoded.png"/>
          <p:cNvPicPr>
            <a:picLocks noChangeAspect="1"/>
          </p:cNvPicPr>
          <p:nvPr/>
        </p:nvPicPr>
        <p:blipFill>
          <a:blip r:embed="rId3"/>
          <a:stretch>
            <a:fillRect/>
          </a:stretch>
        </p:blipFill>
        <p:spPr>
          <a:xfrm>
            <a:off x="793790" y="4824770"/>
            <a:ext cx="496133" cy="496133"/>
          </a:xfrm>
          <a:prstGeom prst="rect">
            <a:avLst/>
          </a:prstGeom>
        </p:spPr>
      </p:pic>
      <p:sp>
        <p:nvSpPr>
          <p:cNvPr id="6" name="Text 3"/>
          <p:cNvSpPr/>
          <p:nvPr/>
        </p:nvSpPr>
        <p:spPr>
          <a:xfrm>
            <a:off x="1537930" y="4942523"/>
            <a:ext cx="2827139"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Practical AI Application</a:t>
            </a:r>
            <a:endParaRPr lang="en-US" sz="1950" dirty="0"/>
          </a:p>
        </p:txBody>
      </p:sp>
      <p:sp>
        <p:nvSpPr>
          <p:cNvPr id="7" name="Text 4"/>
          <p:cNvSpPr/>
          <p:nvPr/>
        </p:nvSpPr>
        <p:spPr>
          <a:xfrm>
            <a:off x="1537930" y="5371743"/>
            <a:ext cx="3438049"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Applying theoretical AI knowledge to a tangible project.</a:t>
            </a:r>
            <a:endParaRPr lang="en-US" sz="1550" dirty="0"/>
          </a:p>
        </p:txBody>
      </p:sp>
      <p:pic>
        <p:nvPicPr>
          <p:cNvPr id="8" name="Image 1" descr="preencoded.png"/>
          <p:cNvPicPr>
            <a:picLocks noChangeAspect="1"/>
          </p:cNvPicPr>
          <p:nvPr/>
        </p:nvPicPr>
        <p:blipFill>
          <a:blip r:embed="rId4"/>
          <a:stretch>
            <a:fillRect/>
          </a:stretch>
        </p:blipFill>
        <p:spPr>
          <a:xfrm>
            <a:off x="5223986" y="4824770"/>
            <a:ext cx="496133" cy="496133"/>
          </a:xfrm>
          <a:prstGeom prst="rect">
            <a:avLst/>
          </a:prstGeom>
        </p:spPr>
      </p:pic>
      <p:sp>
        <p:nvSpPr>
          <p:cNvPr id="9" name="Text 5"/>
          <p:cNvSpPr/>
          <p:nvPr/>
        </p:nvSpPr>
        <p:spPr>
          <a:xfrm>
            <a:off x="5968127" y="4942523"/>
            <a:ext cx="2567940"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Experiential Learning</a:t>
            </a:r>
            <a:endParaRPr lang="en-US" sz="1950" dirty="0"/>
          </a:p>
        </p:txBody>
      </p:sp>
      <p:sp>
        <p:nvSpPr>
          <p:cNvPr id="10" name="Text 6"/>
          <p:cNvSpPr/>
          <p:nvPr/>
        </p:nvSpPr>
        <p:spPr>
          <a:xfrm>
            <a:off x="5968127" y="5371743"/>
            <a:ext cx="3438168"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Gaining hands-on experience in chatbot development.</a:t>
            </a:r>
            <a:endParaRPr lang="en-US" sz="1550" dirty="0"/>
          </a:p>
        </p:txBody>
      </p:sp>
      <p:pic>
        <p:nvPicPr>
          <p:cNvPr id="11" name="Image 2" descr="preencoded.png"/>
          <p:cNvPicPr>
            <a:picLocks noChangeAspect="1"/>
          </p:cNvPicPr>
          <p:nvPr/>
        </p:nvPicPr>
        <p:blipFill>
          <a:blip r:embed="rId5"/>
          <a:stretch>
            <a:fillRect/>
          </a:stretch>
        </p:blipFill>
        <p:spPr>
          <a:xfrm>
            <a:off x="9654302" y="4824770"/>
            <a:ext cx="496133" cy="496133"/>
          </a:xfrm>
          <a:prstGeom prst="rect">
            <a:avLst/>
          </a:prstGeom>
        </p:spPr>
      </p:pic>
      <p:sp>
        <p:nvSpPr>
          <p:cNvPr id="12" name="Text 7"/>
          <p:cNvSpPr/>
          <p:nvPr/>
        </p:nvSpPr>
        <p:spPr>
          <a:xfrm>
            <a:off x="10398443" y="494252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Problem Solving</a:t>
            </a:r>
            <a:endParaRPr lang="en-US" sz="1950" dirty="0"/>
          </a:p>
        </p:txBody>
      </p:sp>
      <p:sp>
        <p:nvSpPr>
          <p:cNvPr id="13" name="Text 8"/>
          <p:cNvSpPr/>
          <p:nvPr/>
        </p:nvSpPr>
        <p:spPr>
          <a:xfrm>
            <a:off x="10398443" y="5371743"/>
            <a:ext cx="343816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Addressing a common user challenge with an intelligent solution.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38958"/>
            <a:ext cx="255579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PROJECT OVERVIEW</a:t>
            </a:r>
            <a:endParaRPr lang="en-US" sz="1950" dirty="0"/>
          </a:p>
        </p:txBody>
      </p:sp>
      <p:sp>
        <p:nvSpPr>
          <p:cNvPr id="4" name="Text 1"/>
          <p:cNvSpPr/>
          <p:nvPr/>
        </p:nvSpPr>
        <p:spPr>
          <a:xfrm>
            <a:off x="793790" y="2647474"/>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Book Recommendation Chatbot</a:t>
            </a:r>
            <a:endParaRPr lang="en-US" sz="3900" dirty="0"/>
          </a:p>
        </p:txBody>
      </p:sp>
      <p:sp>
        <p:nvSpPr>
          <p:cNvPr id="5" name="Text 2"/>
          <p:cNvSpPr/>
          <p:nvPr/>
        </p:nvSpPr>
        <p:spPr>
          <a:xfrm>
            <a:off x="793790" y="4185285"/>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project introduces an AI-powered chatbot named Bookie designed to streamline the process of discovering books. Leveraging IBM Watson Assistant, the chatbot provides intelligent recommendations based on user-specified genres and authors, transforming the traditionally time-consuming book search into an intuitive conversational experience. The goal is to simplify book discovery through intelligent conversation.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147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THE CHALLENGE</a:t>
            </a:r>
            <a:endParaRPr lang="en-US" sz="1950" dirty="0"/>
          </a:p>
        </p:txBody>
      </p:sp>
      <p:sp>
        <p:nvSpPr>
          <p:cNvPr id="3" name="Text 1"/>
          <p:cNvSpPr/>
          <p:nvPr/>
        </p:nvSpPr>
        <p:spPr>
          <a:xfrm>
            <a:off x="793790" y="1859994"/>
            <a:ext cx="7800380"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Problem Statement &amp; Objectives</a:t>
            </a:r>
            <a:endParaRPr lang="en-US" sz="3900" dirty="0"/>
          </a:p>
        </p:txBody>
      </p:sp>
      <p:pic>
        <p:nvPicPr>
          <p:cNvPr id="4" name="Image 0" descr="preencoded.png"/>
          <p:cNvPicPr>
            <a:picLocks noChangeAspect="1"/>
          </p:cNvPicPr>
          <p:nvPr/>
        </p:nvPicPr>
        <p:blipFill>
          <a:blip r:embed="rId3"/>
          <a:stretch>
            <a:fillRect/>
          </a:stretch>
        </p:blipFill>
        <p:spPr>
          <a:xfrm>
            <a:off x="793790" y="2777728"/>
            <a:ext cx="6521410" cy="793790"/>
          </a:xfrm>
          <a:prstGeom prst="rect">
            <a:avLst/>
          </a:prstGeom>
        </p:spPr>
      </p:pic>
      <p:sp>
        <p:nvSpPr>
          <p:cNvPr id="5" name="Text 2"/>
          <p:cNvSpPr/>
          <p:nvPr/>
        </p:nvSpPr>
        <p:spPr>
          <a:xfrm>
            <a:off x="992148" y="3769876"/>
            <a:ext cx="3722846"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Problem: Information Overload</a:t>
            </a:r>
            <a:endParaRPr lang="en-US" sz="1950" dirty="0"/>
          </a:p>
        </p:txBody>
      </p:sp>
      <p:sp>
        <p:nvSpPr>
          <p:cNvPr id="6" name="Text 3"/>
          <p:cNvSpPr/>
          <p:nvPr/>
        </p:nvSpPr>
        <p:spPr>
          <a:xfrm>
            <a:off x="992148" y="4199096"/>
            <a:ext cx="6124694"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Users often face difficulty finding books aligned with their specific interests amidst a vast sea of choices. Generic search engines and manual browsing platforms lack the personalization needed for an efficient discovery process, leading to frustration and wasted time.</a:t>
            </a:r>
            <a:endParaRPr lang="en-US" sz="1550" dirty="0"/>
          </a:p>
        </p:txBody>
      </p:sp>
      <p:pic>
        <p:nvPicPr>
          <p:cNvPr id="7" name="Image 1" descr="preencoded.png"/>
          <p:cNvPicPr>
            <a:picLocks noChangeAspect="1"/>
          </p:cNvPicPr>
          <p:nvPr/>
        </p:nvPicPr>
        <p:blipFill>
          <a:blip r:embed="rId4"/>
          <a:stretch>
            <a:fillRect/>
          </a:stretch>
        </p:blipFill>
        <p:spPr>
          <a:xfrm>
            <a:off x="7315200" y="2777728"/>
            <a:ext cx="6521410" cy="793790"/>
          </a:xfrm>
          <a:prstGeom prst="rect">
            <a:avLst/>
          </a:prstGeom>
        </p:spPr>
      </p:pic>
      <p:sp>
        <p:nvSpPr>
          <p:cNvPr id="8" name="Text 4"/>
          <p:cNvSpPr/>
          <p:nvPr/>
        </p:nvSpPr>
        <p:spPr>
          <a:xfrm>
            <a:off x="7513558" y="3769876"/>
            <a:ext cx="4157663"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Objective: Personalised Discovery</a:t>
            </a:r>
            <a:endParaRPr lang="en-US" sz="1950" dirty="0"/>
          </a:p>
        </p:txBody>
      </p:sp>
      <p:sp>
        <p:nvSpPr>
          <p:cNvPr id="9" name="Text 5"/>
          <p:cNvSpPr/>
          <p:nvPr/>
        </p:nvSpPr>
        <p:spPr>
          <a:xfrm>
            <a:off x="7513558" y="4199096"/>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To address this, the project aims to:</a:t>
            </a:r>
            <a:endParaRPr lang="en-US" sz="1550" dirty="0"/>
          </a:p>
        </p:txBody>
      </p:sp>
      <p:sp>
        <p:nvSpPr>
          <p:cNvPr id="10" name="Text 6"/>
          <p:cNvSpPr/>
          <p:nvPr/>
        </p:nvSpPr>
        <p:spPr>
          <a:xfrm>
            <a:off x="7513558" y="4635698"/>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Develop a chatbot that intuitively understands user preferences such as genre author or mood of the user.</a:t>
            </a:r>
            <a:endParaRPr lang="en-US" sz="1550" dirty="0"/>
          </a:p>
        </p:txBody>
      </p:sp>
      <p:sp>
        <p:nvSpPr>
          <p:cNvPr id="11" name="Text 7"/>
          <p:cNvSpPr/>
          <p:nvPr/>
        </p:nvSpPr>
        <p:spPr>
          <a:xfrm>
            <a:off x="7513558" y="5340191"/>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Provide relevant and personalised book recommendations conversationally.</a:t>
            </a:r>
            <a:endParaRPr lang="en-US" sz="1550" dirty="0"/>
          </a:p>
        </p:txBody>
      </p:sp>
      <p:sp>
        <p:nvSpPr>
          <p:cNvPr id="12" name="Text 8"/>
          <p:cNvSpPr/>
          <p:nvPr/>
        </p:nvSpPr>
        <p:spPr>
          <a:xfrm>
            <a:off x="7513558" y="6044684"/>
            <a:ext cx="6124694"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Enhance user experience through an intelligent and interactive interface.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007" y="536734"/>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AI AT ITS CORE</a:t>
            </a:r>
            <a:endParaRPr lang="en-US" sz="1500" dirty="0"/>
          </a:p>
        </p:txBody>
      </p:sp>
      <p:sp>
        <p:nvSpPr>
          <p:cNvPr id="3" name="Text 1"/>
          <p:cNvSpPr/>
          <p:nvPr/>
        </p:nvSpPr>
        <p:spPr>
          <a:xfrm>
            <a:off x="624007" y="936427"/>
            <a:ext cx="4524256" cy="487561"/>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AI/ML Techniques Used</a:t>
            </a:r>
            <a:endParaRPr lang="en-US" sz="3050" dirty="0"/>
          </a:p>
        </p:txBody>
      </p:sp>
      <p:sp>
        <p:nvSpPr>
          <p:cNvPr id="4" name="Text 2"/>
          <p:cNvSpPr/>
          <p:nvPr/>
        </p:nvSpPr>
        <p:spPr>
          <a:xfrm>
            <a:off x="624007" y="1657945"/>
            <a:ext cx="13382387"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chatbot’s intelligence is powered by several key AI/ML techniques, primarily facilitated by IBM Watson Assistant. These techniques enable the chatbot to understand user queries, maintain context, and provide relevant responses effectively.</a:t>
            </a:r>
            <a:endParaRPr lang="en-US" sz="1200" dirty="0"/>
          </a:p>
        </p:txBody>
      </p:sp>
      <p:sp>
        <p:nvSpPr>
          <p:cNvPr id="5" name="Shape 3"/>
          <p:cNvSpPr/>
          <p:nvPr/>
        </p:nvSpPr>
        <p:spPr>
          <a:xfrm>
            <a:off x="624007" y="2332553"/>
            <a:ext cx="624007" cy="936069"/>
          </a:xfrm>
          <a:prstGeom prst="roundRect">
            <a:avLst>
              <a:gd name="adj" fmla="val 360041"/>
            </a:avLst>
          </a:prstGeom>
          <a:solidFill>
            <a:srgbClr val="DADBF1"/>
          </a:solidFill>
          <a:ln w="7620">
            <a:solidFill>
              <a:srgbClr val="C0C1D7"/>
            </a:solidFill>
            <a:prstDash val="solid"/>
          </a:ln>
        </p:spPr>
      </p:sp>
      <p:sp>
        <p:nvSpPr>
          <p:cNvPr id="6" name="Text 4"/>
          <p:cNvSpPr/>
          <p:nvPr/>
        </p:nvSpPr>
        <p:spPr>
          <a:xfrm>
            <a:off x="819031" y="2654379"/>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1</a:t>
            </a:r>
            <a:endParaRPr lang="en-US" sz="1800" dirty="0"/>
          </a:p>
        </p:txBody>
      </p:sp>
      <p:sp>
        <p:nvSpPr>
          <p:cNvPr id="7" name="Text 5"/>
          <p:cNvSpPr/>
          <p:nvPr/>
        </p:nvSpPr>
        <p:spPr>
          <a:xfrm>
            <a:off x="1403985" y="2488525"/>
            <a:ext cx="3379589"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Natural Language Processing (NLP)</a:t>
            </a:r>
            <a:endParaRPr lang="en-US" sz="1500" dirty="0"/>
          </a:p>
        </p:txBody>
      </p:sp>
      <p:sp>
        <p:nvSpPr>
          <p:cNvPr id="8" name="Text 6"/>
          <p:cNvSpPr/>
          <p:nvPr/>
        </p:nvSpPr>
        <p:spPr>
          <a:xfrm>
            <a:off x="1403985" y="2825829"/>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Utilised for understanding and interpreting user inputs, allowing the chatbot to process genre and author preferences expressed in natural language.</a:t>
            </a:r>
            <a:endParaRPr lang="en-US" sz="1200" dirty="0"/>
          </a:p>
        </p:txBody>
      </p:sp>
      <p:sp>
        <p:nvSpPr>
          <p:cNvPr id="9" name="Shape 7"/>
          <p:cNvSpPr/>
          <p:nvPr/>
        </p:nvSpPr>
        <p:spPr>
          <a:xfrm>
            <a:off x="624007" y="3385542"/>
            <a:ext cx="624007" cy="936069"/>
          </a:xfrm>
          <a:prstGeom prst="roundRect">
            <a:avLst>
              <a:gd name="adj" fmla="val 360041"/>
            </a:avLst>
          </a:prstGeom>
          <a:solidFill>
            <a:srgbClr val="DADBF1"/>
          </a:solidFill>
          <a:ln w="7620">
            <a:solidFill>
              <a:srgbClr val="C0C1D7"/>
            </a:solidFill>
            <a:prstDash val="solid"/>
          </a:ln>
        </p:spPr>
      </p:sp>
      <p:sp>
        <p:nvSpPr>
          <p:cNvPr id="10" name="Text 8"/>
          <p:cNvSpPr/>
          <p:nvPr/>
        </p:nvSpPr>
        <p:spPr>
          <a:xfrm>
            <a:off x="819031" y="3707368"/>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2</a:t>
            </a:r>
            <a:endParaRPr lang="en-US" sz="1800" dirty="0"/>
          </a:p>
        </p:txBody>
      </p:sp>
      <p:sp>
        <p:nvSpPr>
          <p:cNvPr id="11" name="Text 9"/>
          <p:cNvSpPr/>
          <p:nvPr/>
        </p:nvSpPr>
        <p:spPr>
          <a:xfrm>
            <a:off x="1403985" y="3541514"/>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Intent Recognition</a:t>
            </a:r>
            <a:endParaRPr lang="en-US" sz="1500" dirty="0"/>
          </a:p>
        </p:txBody>
      </p:sp>
      <p:sp>
        <p:nvSpPr>
          <p:cNvPr id="12" name="Text 10"/>
          <p:cNvSpPr/>
          <p:nvPr/>
        </p:nvSpPr>
        <p:spPr>
          <a:xfrm>
            <a:off x="1403985" y="3878818"/>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Enables the chatbot to identify the user's underlying goal (e.g., 'recommend_book', 'greet') from their conversational utterances.</a:t>
            </a:r>
            <a:endParaRPr lang="en-US" sz="1200" dirty="0"/>
          </a:p>
        </p:txBody>
      </p:sp>
      <p:sp>
        <p:nvSpPr>
          <p:cNvPr id="13" name="Shape 11"/>
          <p:cNvSpPr/>
          <p:nvPr/>
        </p:nvSpPr>
        <p:spPr>
          <a:xfrm>
            <a:off x="624007" y="4438531"/>
            <a:ext cx="624007" cy="1148358"/>
          </a:xfrm>
          <a:prstGeom prst="roundRect">
            <a:avLst>
              <a:gd name="adj" fmla="val 360041"/>
            </a:avLst>
          </a:prstGeom>
          <a:solidFill>
            <a:srgbClr val="DADBF1"/>
          </a:solidFill>
          <a:ln w="7620">
            <a:solidFill>
              <a:srgbClr val="C0C1D7"/>
            </a:solidFill>
            <a:prstDash val="solid"/>
          </a:ln>
        </p:spPr>
      </p:sp>
      <p:sp>
        <p:nvSpPr>
          <p:cNvPr id="14" name="Text 12"/>
          <p:cNvSpPr/>
          <p:nvPr/>
        </p:nvSpPr>
        <p:spPr>
          <a:xfrm>
            <a:off x="819031" y="4866442"/>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3</a:t>
            </a:r>
            <a:endParaRPr lang="en-US" sz="1800" dirty="0"/>
          </a:p>
        </p:txBody>
      </p:sp>
      <p:sp>
        <p:nvSpPr>
          <p:cNvPr id="15" name="Text 13"/>
          <p:cNvSpPr/>
          <p:nvPr/>
        </p:nvSpPr>
        <p:spPr>
          <a:xfrm>
            <a:off x="1403985" y="4594503"/>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Entity Extraction</a:t>
            </a:r>
            <a:endParaRPr lang="en-US" sz="1500" dirty="0"/>
          </a:p>
        </p:txBody>
      </p:sp>
      <p:sp>
        <p:nvSpPr>
          <p:cNvPr id="16" name="Text 14"/>
          <p:cNvSpPr/>
          <p:nvPr/>
        </p:nvSpPr>
        <p:spPr>
          <a:xfrm>
            <a:off x="1403985" y="4931807"/>
            <a:ext cx="12602408"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Allows the chatbot to pinpoint specific pieces of information within user inputs, such as book genres (e.g., 'Science Fiction', 'Fantasy') or author names (e.g., 'Isaac Asimov', 'Jane Austen').</a:t>
            </a:r>
            <a:endParaRPr lang="en-US" sz="1200" dirty="0"/>
          </a:p>
        </p:txBody>
      </p:sp>
      <p:sp>
        <p:nvSpPr>
          <p:cNvPr id="17" name="Shape 15"/>
          <p:cNvSpPr/>
          <p:nvPr/>
        </p:nvSpPr>
        <p:spPr>
          <a:xfrm>
            <a:off x="624007" y="5703808"/>
            <a:ext cx="624007" cy="936069"/>
          </a:xfrm>
          <a:prstGeom prst="roundRect">
            <a:avLst>
              <a:gd name="adj" fmla="val 360041"/>
            </a:avLst>
          </a:prstGeom>
          <a:solidFill>
            <a:srgbClr val="DADBF1"/>
          </a:solidFill>
          <a:ln w="7620">
            <a:solidFill>
              <a:srgbClr val="C0C1D7"/>
            </a:solidFill>
            <a:prstDash val="solid"/>
          </a:ln>
        </p:spPr>
      </p:sp>
      <p:sp>
        <p:nvSpPr>
          <p:cNvPr id="18" name="Text 16"/>
          <p:cNvSpPr/>
          <p:nvPr/>
        </p:nvSpPr>
        <p:spPr>
          <a:xfrm>
            <a:off x="819031" y="6025634"/>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4</a:t>
            </a:r>
            <a:endParaRPr lang="en-US" sz="1800" dirty="0"/>
          </a:p>
        </p:txBody>
      </p:sp>
      <p:sp>
        <p:nvSpPr>
          <p:cNvPr id="19" name="Text 17"/>
          <p:cNvSpPr/>
          <p:nvPr/>
        </p:nvSpPr>
        <p:spPr>
          <a:xfrm>
            <a:off x="1403985" y="5859780"/>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Rule-Based Logic</a:t>
            </a:r>
            <a:endParaRPr lang="en-US" sz="1500" dirty="0"/>
          </a:p>
        </p:txBody>
      </p:sp>
      <p:sp>
        <p:nvSpPr>
          <p:cNvPr id="20" name="Text 18"/>
          <p:cNvSpPr/>
          <p:nvPr/>
        </p:nvSpPr>
        <p:spPr>
          <a:xfrm>
            <a:off x="1403985" y="6197084"/>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Employed for decision-making within the dialog flow, triggering specific book recommendations based on recognised intents and extracted entities.</a:t>
            </a:r>
            <a:endParaRPr lang="en-US" sz="1200" dirty="0"/>
          </a:p>
        </p:txBody>
      </p:sp>
      <p:sp>
        <p:nvSpPr>
          <p:cNvPr id="21" name="Shape 19"/>
          <p:cNvSpPr/>
          <p:nvPr/>
        </p:nvSpPr>
        <p:spPr>
          <a:xfrm>
            <a:off x="624007" y="6756797"/>
            <a:ext cx="624007" cy="936069"/>
          </a:xfrm>
          <a:prstGeom prst="roundRect">
            <a:avLst>
              <a:gd name="adj" fmla="val 360041"/>
            </a:avLst>
          </a:prstGeom>
          <a:solidFill>
            <a:srgbClr val="DADBF1"/>
          </a:solidFill>
          <a:ln w="7620">
            <a:solidFill>
              <a:srgbClr val="C0C1D7"/>
            </a:solidFill>
            <a:prstDash val="solid"/>
          </a:ln>
        </p:spPr>
      </p:sp>
      <p:sp>
        <p:nvSpPr>
          <p:cNvPr id="22" name="Text 20"/>
          <p:cNvSpPr/>
          <p:nvPr/>
        </p:nvSpPr>
        <p:spPr>
          <a:xfrm>
            <a:off x="819031" y="7078623"/>
            <a:ext cx="233958" cy="292418"/>
          </a:xfrm>
          <a:prstGeom prst="rect">
            <a:avLst/>
          </a:prstGeom>
          <a:noFill/>
          <a:ln/>
        </p:spPr>
        <p:txBody>
          <a:bodyPr wrap="none" lIns="0" tIns="0" rIns="0" bIns="0" rtlCol="0" anchor="t"/>
          <a:lstStyle/>
          <a:p>
            <a:pPr marL="0" indent="0" algn="l">
              <a:lnSpc>
                <a:spcPts val="1800"/>
              </a:lnSpc>
              <a:buNone/>
            </a:pPr>
            <a:r>
              <a:rPr lang="en-US" sz="1800" b="1" dirty="0">
                <a:solidFill>
                  <a:srgbClr val="272525"/>
                </a:solidFill>
                <a:latin typeface="Inter Bold" pitchFamily="34" charset="0"/>
                <a:ea typeface="Inter Bold" pitchFamily="34" charset="-122"/>
                <a:cs typeface="Inter Bold" pitchFamily="34" charset="-120"/>
              </a:rPr>
              <a:t>5</a:t>
            </a:r>
            <a:endParaRPr lang="en-US" sz="1800" dirty="0"/>
          </a:p>
        </p:txBody>
      </p:sp>
      <p:sp>
        <p:nvSpPr>
          <p:cNvPr id="23" name="Text 21"/>
          <p:cNvSpPr/>
          <p:nvPr/>
        </p:nvSpPr>
        <p:spPr>
          <a:xfrm>
            <a:off x="1403985" y="6912769"/>
            <a:ext cx="1950125" cy="24372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Fallback Handling</a:t>
            </a:r>
            <a:endParaRPr lang="en-US" sz="1500" dirty="0"/>
          </a:p>
        </p:txBody>
      </p:sp>
      <p:sp>
        <p:nvSpPr>
          <p:cNvPr id="24" name="Text 22"/>
          <p:cNvSpPr/>
          <p:nvPr/>
        </p:nvSpPr>
        <p:spPr>
          <a:xfrm>
            <a:off x="1403985" y="7250073"/>
            <a:ext cx="12602408"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Ensures a smooth conversational experience by providing appropriate responses when user inputs are vague, incomplete, or outside the chatbot's defined scope.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1138" y="365165"/>
            <a:ext cx="2112407"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TECHNICAL FOUNDATION</a:t>
            </a:r>
            <a:endParaRPr lang="en-US" sz="1300" dirty="0"/>
          </a:p>
        </p:txBody>
      </p:sp>
      <p:sp>
        <p:nvSpPr>
          <p:cNvPr id="3" name="Text 1"/>
          <p:cNvSpPr/>
          <p:nvPr/>
        </p:nvSpPr>
        <p:spPr>
          <a:xfrm>
            <a:off x="531138" y="705326"/>
            <a:ext cx="3320296" cy="415052"/>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Tools &amp; Architecture</a:t>
            </a:r>
            <a:endParaRPr lang="en-US" sz="2600" dirty="0"/>
          </a:p>
        </p:txBody>
      </p:sp>
      <p:sp>
        <p:nvSpPr>
          <p:cNvPr id="4" name="Text 2"/>
          <p:cNvSpPr/>
          <p:nvPr/>
        </p:nvSpPr>
        <p:spPr>
          <a:xfrm>
            <a:off x="531138" y="1319570"/>
            <a:ext cx="13568124" cy="212408"/>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The chatbot’s functionality relies on a streamlined architecture and a focused set of tools, with IBM Watson Assistant forming the core of its intelligence and conversational capabilities.</a:t>
            </a:r>
            <a:endParaRPr lang="en-US" sz="1000" dirty="0"/>
          </a:p>
        </p:txBody>
      </p:sp>
      <p:sp>
        <p:nvSpPr>
          <p:cNvPr id="5" name="Text 3"/>
          <p:cNvSpPr/>
          <p:nvPr/>
        </p:nvSpPr>
        <p:spPr>
          <a:xfrm>
            <a:off x="531138" y="1814036"/>
            <a:ext cx="1660088"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Key Tools</a:t>
            </a:r>
            <a:endParaRPr lang="en-US" sz="1300" dirty="0"/>
          </a:p>
        </p:txBody>
      </p:sp>
      <p:sp>
        <p:nvSpPr>
          <p:cNvPr id="6" name="Text 4"/>
          <p:cNvSpPr/>
          <p:nvPr/>
        </p:nvSpPr>
        <p:spPr>
          <a:xfrm>
            <a:off x="531138" y="2154198"/>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IBM Watson Assistant:</a:t>
            </a:r>
            <a:r>
              <a:rPr lang="en-US" sz="1000" dirty="0">
                <a:solidFill>
                  <a:srgbClr val="272525"/>
                </a:solidFill>
                <a:latin typeface="Inter" pitchFamily="34" charset="0"/>
                <a:ea typeface="Inter" pitchFamily="34" charset="-122"/>
                <a:cs typeface="Inter" pitchFamily="34" charset="-120"/>
              </a:rPr>
              <a:t> The primary AI engine for NLP, intent recognition, entity extraction, and dialog management.</a:t>
            </a:r>
            <a:endParaRPr lang="en-US" sz="1000" dirty="0"/>
          </a:p>
        </p:txBody>
      </p:sp>
      <p:sp>
        <p:nvSpPr>
          <p:cNvPr id="7" name="Text 5"/>
          <p:cNvSpPr/>
          <p:nvPr/>
        </p:nvSpPr>
        <p:spPr>
          <a:xfrm>
            <a:off x="531138" y="2625447"/>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Dataset:</a:t>
            </a:r>
            <a:r>
              <a:rPr lang="en-US" sz="1000" dirty="0">
                <a:solidFill>
                  <a:srgbClr val="272525"/>
                </a:solidFill>
                <a:latin typeface="Inter" pitchFamily="34" charset="0"/>
                <a:ea typeface="Inter" pitchFamily="34" charset="-122"/>
                <a:cs typeface="Inter" pitchFamily="34" charset="-120"/>
              </a:rPr>
              <a:t> A static JSON-based book catalogue categorised by genre and author. (Optional: Integration with Google Books API for dynamic content).</a:t>
            </a:r>
            <a:endParaRPr lang="en-US" sz="1000" dirty="0"/>
          </a:p>
        </p:txBody>
      </p:sp>
      <p:sp>
        <p:nvSpPr>
          <p:cNvPr id="8" name="Text 6"/>
          <p:cNvSpPr/>
          <p:nvPr/>
        </p:nvSpPr>
        <p:spPr>
          <a:xfrm>
            <a:off x="531138" y="3096697"/>
            <a:ext cx="6622137"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272525"/>
                </a:solidFill>
                <a:latin typeface="Inter" pitchFamily="34" charset="0"/>
                <a:ea typeface="Inter" pitchFamily="34" charset="-122"/>
                <a:cs typeface="Inter" pitchFamily="34" charset="-120"/>
              </a:rPr>
              <a:t>UI:</a:t>
            </a:r>
            <a:r>
              <a:rPr lang="en-US" sz="1000" dirty="0">
                <a:solidFill>
                  <a:srgbClr val="272525"/>
                </a:solidFill>
                <a:latin typeface="Inter" pitchFamily="34" charset="0"/>
                <a:ea typeface="Inter" pitchFamily="34" charset="-122"/>
                <a:cs typeface="Inter" pitchFamily="34" charset="-120"/>
              </a:rPr>
              <a:t> IBM Watson Assistant's native chat interface, or potentially embedded within a custom web/chat application.</a:t>
            </a:r>
            <a:endParaRPr lang="en-US" sz="1000" dirty="0"/>
          </a:p>
        </p:txBody>
      </p:sp>
      <p:sp>
        <p:nvSpPr>
          <p:cNvPr id="9" name="Text 7"/>
          <p:cNvSpPr/>
          <p:nvPr/>
        </p:nvSpPr>
        <p:spPr>
          <a:xfrm>
            <a:off x="7484745" y="1814036"/>
            <a:ext cx="1664851" cy="207407"/>
          </a:xfrm>
          <a:prstGeom prst="rect">
            <a:avLst/>
          </a:prstGeom>
          <a:noFill/>
          <a:ln/>
        </p:spPr>
        <p:txBody>
          <a:bodyPr wrap="none" lIns="0" tIns="0" rIns="0" bIns="0" rtlCol="0" anchor="t"/>
          <a:lstStyle/>
          <a:p>
            <a:pPr marL="0" indent="0" algn="l">
              <a:lnSpc>
                <a:spcPts val="1600"/>
              </a:lnSpc>
              <a:buNone/>
            </a:pPr>
            <a:r>
              <a:rPr lang="en-US" sz="1300" b="1" dirty="0">
                <a:solidFill>
                  <a:srgbClr val="000000"/>
                </a:solidFill>
                <a:latin typeface="Inter Bold" pitchFamily="34" charset="0"/>
                <a:ea typeface="Inter Bold" pitchFamily="34" charset="-122"/>
                <a:cs typeface="Inter Bold" pitchFamily="34" charset="-120"/>
              </a:rPr>
              <a:t>System Architecture</a:t>
            </a:r>
            <a:endParaRPr lang="en-US" sz="1300" dirty="0"/>
          </a:p>
        </p:txBody>
      </p:sp>
      <p:pic>
        <p:nvPicPr>
          <p:cNvPr id="10" name="Image 0" descr="preencoded.png"/>
          <p:cNvPicPr>
            <a:picLocks noChangeAspect="1"/>
          </p:cNvPicPr>
          <p:nvPr/>
        </p:nvPicPr>
        <p:blipFill>
          <a:blip r:embed="rId3"/>
          <a:stretch>
            <a:fillRect/>
          </a:stretch>
        </p:blipFill>
        <p:spPr>
          <a:xfrm>
            <a:off x="7484745" y="2170747"/>
            <a:ext cx="6622137" cy="4563547"/>
          </a:xfrm>
          <a:prstGeom prst="rect">
            <a:avLst/>
          </a:prstGeom>
        </p:spPr>
      </p:pic>
      <p:sp>
        <p:nvSpPr>
          <p:cNvPr id="11" name="Text 8"/>
          <p:cNvSpPr/>
          <p:nvPr/>
        </p:nvSpPr>
        <p:spPr>
          <a:xfrm>
            <a:off x="7650617" y="5010349"/>
            <a:ext cx="180964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User Input</a:t>
            </a:r>
            <a:endParaRPr lang="en-US" sz="1350" dirty="0"/>
          </a:p>
        </p:txBody>
      </p:sp>
      <p:pic>
        <p:nvPicPr>
          <p:cNvPr id="12" name="Image 1" descr="preencoded.png"/>
          <p:cNvPicPr>
            <a:picLocks noChangeAspect="1"/>
          </p:cNvPicPr>
          <p:nvPr/>
        </p:nvPicPr>
        <p:blipFill>
          <a:blip r:embed="rId4"/>
          <a:stretch>
            <a:fillRect/>
          </a:stretch>
        </p:blipFill>
        <p:spPr>
          <a:xfrm>
            <a:off x="8423461" y="3847802"/>
            <a:ext cx="428539" cy="428539"/>
          </a:xfrm>
          <a:prstGeom prst="rect">
            <a:avLst/>
          </a:prstGeom>
        </p:spPr>
      </p:pic>
      <p:sp>
        <p:nvSpPr>
          <p:cNvPr id="13" name="Text 9"/>
          <p:cNvSpPr/>
          <p:nvPr/>
        </p:nvSpPr>
        <p:spPr>
          <a:xfrm>
            <a:off x="9192689" y="3093974"/>
            <a:ext cx="186843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NLP Processing</a:t>
            </a:r>
            <a:endParaRPr lang="en-US" sz="1350" dirty="0"/>
          </a:p>
        </p:txBody>
      </p:sp>
      <p:pic>
        <p:nvPicPr>
          <p:cNvPr id="14" name="Image 2" descr="preencoded.png"/>
          <p:cNvPicPr>
            <a:picLocks noChangeAspect="1"/>
          </p:cNvPicPr>
          <p:nvPr/>
        </p:nvPicPr>
        <p:blipFill>
          <a:blip r:embed="rId5"/>
          <a:stretch>
            <a:fillRect/>
          </a:stretch>
        </p:blipFill>
        <p:spPr>
          <a:xfrm>
            <a:off x="9778047" y="4109077"/>
            <a:ext cx="428539" cy="428539"/>
          </a:xfrm>
          <a:prstGeom prst="rect">
            <a:avLst/>
          </a:prstGeom>
        </p:spPr>
      </p:pic>
      <p:sp>
        <p:nvSpPr>
          <p:cNvPr id="15" name="Text 10"/>
          <p:cNvSpPr/>
          <p:nvPr/>
        </p:nvSpPr>
        <p:spPr>
          <a:xfrm>
            <a:off x="10446971" y="5571601"/>
            <a:ext cx="1809641" cy="241054"/>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Dialog Logic</a:t>
            </a:r>
            <a:endParaRPr lang="en-US" sz="1350" dirty="0"/>
          </a:p>
        </p:txBody>
      </p:sp>
      <p:pic>
        <p:nvPicPr>
          <p:cNvPr id="16" name="Image 3" descr="preencoded.png"/>
          <p:cNvPicPr>
            <a:picLocks noChangeAspect="1"/>
          </p:cNvPicPr>
          <p:nvPr/>
        </p:nvPicPr>
        <p:blipFill>
          <a:blip r:embed="rId6"/>
          <a:stretch>
            <a:fillRect/>
          </a:stretch>
        </p:blipFill>
        <p:spPr>
          <a:xfrm>
            <a:off x="11132768" y="4370352"/>
            <a:ext cx="428539" cy="428539"/>
          </a:xfrm>
          <a:prstGeom prst="rect">
            <a:avLst/>
          </a:prstGeom>
        </p:spPr>
      </p:pic>
      <p:sp>
        <p:nvSpPr>
          <p:cNvPr id="17" name="Text 11"/>
          <p:cNvSpPr/>
          <p:nvPr/>
        </p:nvSpPr>
        <p:spPr>
          <a:xfrm>
            <a:off x="12053324" y="3598445"/>
            <a:ext cx="1809642" cy="241053"/>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Response Sent</a:t>
            </a:r>
            <a:endParaRPr lang="en-US" sz="1350" dirty="0"/>
          </a:p>
        </p:txBody>
      </p:sp>
      <p:pic>
        <p:nvPicPr>
          <p:cNvPr id="18" name="Image 4" descr="preencoded.png"/>
          <p:cNvPicPr>
            <a:picLocks noChangeAspect="1"/>
          </p:cNvPicPr>
          <p:nvPr/>
        </p:nvPicPr>
        <p:blipFill>
          <a:blip r:embed="rId7"/>
          <a:stretch>
            <a:fillRect/>
          </a:stretch>
        </p:blipFill>
        <p:spPr>
          <a:xfrm>
            <a:off x="12574535" y="4650911"/>
            <a:ext cx="428539" cy="428539"/>
          </a:xfrm>
          <a:prstGeom prst="rect">
            <a:avLst/>
          </a:prstGeom>
        </p:spPr>
      </p:pic>
      <p:sp>
        <p:nvSpPr>
          <p:cNvPr id="19" name="Text 12"/>
          <p:cNvSpPr/>
          <p:nvPr/>
        </p:nvSpPr>
        <p:spPr>
          <a:xfrm>
            <a:off x="7484745" y="6883598"/>
            <a:ext cx="6622137" cy="1274445"/>
          </a:xfrm>
          <a:prstGeom prst="rect">
            <a:avLst/>
          </a:prstGeom>
          <a:noFill/>
          <a:ln/>
        </p:spPr>
        <p:txBody>
          <a:bodyPr wrap="square" lIns="0" tIns="0" rIns="0" bIns="0" rtlCol="0" anchor="t"/>
          <a:lstStyle/>
          <a:p>
            <a:pPr marL="0" indent="0" algn="l">
              <a:lnSpc>
                <a:spcPts val="1650"/>
              </a:lnSpc>
              <a:buNone/>
            </a:pPr>
            <a:r>
              <a:rPr lang="en-US" sz="1000" b="1" dirty="0">
                <a:solidFill>
                  <a:srgbClr val="272525"/>
                </a:solidFill>
                <a:latin typeface="Inter" pitchFamily="34" charset="0"/>
                <a:ea typeface="Inter" pitchFamily="34" charset="-122"/>
                <a:cs typeface="Inter" pitchFamily="34" charset="-120"/>
              </a:rPr>
              <a:t>User Interaction:</a:t>
            </a:r>
            <a:r>
              <a:rPr lang="en-US" sz="1000" dirty="0">
                <a:solidFill>
                  <a:srgbClr val="272525"/>
                </a:solidFill>
                <a:latin typeface="Inter" pitchFamily="34" charset="0"/>
                <a:ea typeface="Inter" pitchFamily="34" charset="-122"/>
                <a:cs typeface="Inter" pitchFamily="34" charset="-120"/>
              </a:rPr>
              <a:t> Input is received via a chatbot interface. </a:t>
            </a:r>
            <a:r>
              <a:rPr lang="en-US" sz="1000" b="1" dirty="0">
                <a:solidFill>
                  <a:srgbClr val="272525"/>
                </a:solidFill>
                <a:latin typeface="Inter" pitchFamily="34" charset="0"/>
                <a:ea typeface="Inter" pitchFamily="34" charset="-122"/>
                <a:cs typeface="Inter" pitchFamily="34" charset="-120"/>
              </a:rPr>
              <a:t>NLP Processing:</a:t>
            </a:r>
            <a:r>
              <a:rPr lang="en-US" sz="1000" dirty="0">
                <a:solidFill>
                  <a:srgbClr val="272525"/>
                </a:solidFill>
                <a:latin typeface="Inter" pitchFamily="34" charset="0"/>
                <a:ea typeface="Inter" pitchFamily="34" charset="-122"/>
                <a:cs typeface="Inter" pitchFamily="34" charset="-120"/>
              </a:rPr>
              <a:t> IBM Watson Assistant performs intent and entity detection. </a:t>
            </a:r>
            <a:r>
              <a:rPr lang="en-US" sz="1000" b="1" dirty="0">
                <a:solidFill>
                  <a:srgbClr val="272525"/>
                </a:solidFill>
                <a:latin typeface="Inter" pitchFamily="34" charset="0"/>
                <a:ea typeface="Inter" pitchFamily="34" charset="-122"/>
                <a:cs typeface="Inter" pitchFamily="34" charset="-120"/>
              </a:rPr>
              <a:t>Dialog Logic:</a:t>
            </a:r>
            <a:r>
              <a:rPr lang="en-US" sz="1000" dirty="0">
                <a:solidFill>
                  <a:srgbClr val="272525"/>
                </a:solidFill>
                <a:latin typeface="Inter" pitchFamily="34" charset="0"/>
                <a:ea typeface="Inter" pitchFamily="34" charset="-122"/>
                <a:cs typeface="Inter" pitchFamily="34" charset="-120"/>
              </a:rPr>
              <a:t> Based on detected intents and entities, the chatbot's dialog logic triggers the recommendation process. </a:t>
            </a:r>
            <a:r>
              <a:rPr lang="en-US" sz="1000" b="1" dirty="0">
                <a:solidFill>
                  <a:srgbClr val="272525"/>
                </a:solidFill>
                <a:latin typeface="Inter" pitchFamily="34" charset="0"/>
                <a:ea typeface="Inter" pitchFamily="34" charset="-122"/>
                <a:cs typeface="Inter" pitchFamily="34" charset="-120"/>
              </a:rPr>
              <a:t>Data Retrieval:</a:t>
            </a:r>
            <a:r>
              <a:rPr lang="en-US" sz="1000" dirty="0">
                <a:solidFill>
                  <a:srgbClr val="272525"/>
                </a:solidFill>
                <a:latin typeface="Inter" pitchFamily="34" charset="0"/>
                <a:ea typeface="Inter" pitchFamily="34" charset="-122"/>
                <a:cs typeface="Inter" pitchFamily="34" charset="-120"/>
              </a:rPr>
              <a:t> Book recommendations are fetched from the dataset (static JSON or API). </a:t>
            </a:r>
            <a:r>
              <a:rPr lang="en-US" sz="1000" b="1" dirty="0">
                <a:solidFill>
                  <a:srgbClr val="272525"/>
                </a:solidFill>
                <a:latin typeface="Inter" pitchFamily="34" charset="0"/>
                <a:ea typeface="Inter" pitchFamily="34" charset="-122"/>
                <a:cs typeface="Inter" pitchFamily="34" charset="-120"/>
              </a:rPr>
              <a:t>Response:</a:t>
            </a:r>
            <a:r>
              <a:rPr lang="en-US" sz="1000" dirty="0">
                <a:solidFill>
                  <a:srgbClr val="272525"/>
                </a:solidFill>
                <a:latin typeface="Inter" pitchFamily="34" charset="0"/>
                <a:ea typeface="Inter" pitchFamily="34" charset="-122"/>
                <a:cs typeface="Inter" pitchFamily="34" charset="-120"/>
              </a:rPr>
              <a:t> The final book recommendation is delivered back to the user.</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276" y="471845"/>
            <a:ext cx="2547342" cy="268010"/>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Inter Bold" pitchFamily="34" charset="0"/>
                <a:ea typeface="Inter Bold" pitchFamily="34" charset="-122"/>
                <a:cs typeface="Inter Bold" pitchFamily="34" charset="-120"/>
              </a:rPr>
              <a:t>CHATBOT CAPABILITIES</a:t>
            </a:r>
            <a:endParaRPr lang="en-US" sz="1650" dirty="0"/>
          </a:p>
        </p:txBody>
      </p:sp>
      <p:sp>
        <p:nvSpPr>
          <p:cNvPr id="3" name="Text 1"/>
          <p:cNvSpPr/>
          <p:nvPr/>
        </p:nvSpPr>
        <p:spPr>
          <a:xfrm>
            <a:off x="686276" y="911423"/>
            <a:ext cx="4681776" cy="536138"/>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Key Features &amp; Design</a:t>
            </a:r>
            <a:endParaRPr lang="en-US" sz="3350" dirty="0"/>
          </a:p>
        </p:txBody>
      </p:sp>
      <p:sp>
        <p:nvSpPr>
          <p:cNvPr id="4" name="Text 2"/>
          <p:cNvSpPr/>
          <p:nvPr/>
        </p:nvSpPr>
        <p:spPr>
          <a:xfrm>
            <a:off x="686276" y="1704856"/>
            <a:ext cx="1325784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chatbot is designed for intuitive interaction, providing targeted recommendations and robust error handling. Its core features ensure a seamless user experience while leveraging Watson's capabilities for intelligent conversation.</a:t>
            </a:r>
            <a:endParaRPr lang="en-US" sz="1350" dirty="0"/>
          </a:p>
        </p:txBody>
      </p:sp>
      <p:sp>
        <p:nvSpPr>
          <p:cNvPr id="5" name="Text 3"/>
          <p:cNvSpPr/>
          <p:nvPr/>
        </p:nvSpPr>
        <p:spPr>
          <a:xfrm>
            <a:off x="686276" y="2618303"/>
            <a:ext cx="2573655" cy="321707"/>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Core Features</a:t>
            </a:r>
            <a:endParaRPr lang="en-US" sz="2000" dirty="0"/>
          </a:p>
        </p:txBody>
      </p:sp>
      <p:sp>
        <p:nvSpPr>
          <p:cNvPr id="6" name="Shape 4"/>
          <p:cNvSpPr/>
          <p:nvPr/>
        </p:nvSpPr>
        <p:spPr>
          <a:xfrm>
            <a:off x="686276" y="3224093"/>
            <a:ext cx="85725" cy="85725"/>
          </a:xfrm>
          <a:prstGeom prst="roundRect">
            <a:avLst>
              <a:gd name="adj" fmla="val 533333"/>
            </a:avLst>
          </a:prstGeom>
          <a:solidFill>
            <a:srgbClr val="4950BC"/>
          </a:solidFill>
          <a:ln/>
        </p:spPr>
      </p:sp>
      <p:sp>
        <p:nvSpPr>
          <p:cNvPr id="7" name="Text 5"/>
          <p:cNvSpPr/>
          <p:nvPr/>
        </p:nvSpPr>
        <p:spPr>
          <a:xfrm>
            <a:off x="943570" y="3133011"/>
            <a:ext cx="2486858"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Understands User Input</a:t>
            </a:r>
            <a:endParaRPr lang="en-US" sz="1650" dirty="0"/>
          </a:p>
        </p:txBody>
      </p:sp>
      <p:sp>
        <p:nvSpPr>
          <p:cNvPr id="8" name="Text 6"/>
          <p:cNvSpPr/>
          <p:nvPr/>
        </p:nvSpPr>
        <p:spPr>
          <a:xfrm>
            <a:off x="943570" y="3572589"/>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Accurately interprets user requests for genres and authors.</a:t>
            </a:r>
            <a:endParaRPr lang="en-US" sz="1350" dirty="0"/>
          </a:p>
        </p:txBody>
      </p:sp>
      <p:sp>
        <p:nvSpPr>
          <p:cNvPr id="9" name="Shape 7"/>
          <p:cNvSpPr/>
          <p:nvPr/>
        </p:nvSpPr>
        <p:spPr>
          <a:xfrm>
            <a:off x="686276" y="4281249"/>
            <a:ext cx="85725" cy="85725"/>
          </a:xfrm>
          <a:prstGeom prst="roundRect">
            <a:avLst>
              <a:gd name="adj" fmla="val 533333"/>
            </a:avLst>
          </a:prstGeom>
          <a:solidFill>
            <a:srgbClr val="4950BC"/>
          </a:solidFill>
          <a:ln/>
        </p:spPr>
      </p:sp>
      <p:sp>
        <p:nvSpPr>
          <p:cNvPr id="10" name="Text 8"/>
          <p:cNvSpPr/>
          <p:nvPr/>
        </p:nvSpPr>
        <p:spPr>
          <a:xfrm>
            <a:off x="943570" y="4190167"/>
            <a:ext cx="2925247"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Provides Recommendations</a:t>
            </a:r>
            <a:endParaRPr lang="en-US" sz="1650" dirty="0"/>
          </a:p>
        </p:txBody>
      </p:sp>
      <p:sp>
        <p:nvSpPr>
          <p:cNvPr id="11" name="Text 9"/>
          <p:cNvSpPr/>
          <p:nvPr/>
        </p:nvSpPr>
        <p:spPr>
          <a:xfrm>
            <a:off x="943570" y="4629745"/>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Responds with relevant book titles and descriptions.</a:t>
            </a:r>
            <a:endParaRPr lang="en-US" sz="1350" dirty="0"/>
          </a:p>
        </p:txBody>
      </p:sp>
      <p:sp>
        <p:nvSpPr>
          <p:cNvPr id="12" name="Shape 10"/>
          <p:cNvSpPr/>
          <p:nvPr/>
        </p:nvSpPr>
        <p:spPr>
          <a:xfrm>
            <a:off x="686276" y="5338405"/>
            <a:ext cx="85725" cy="85725"/>
          </a:xfrm>
          <a:prstGeom prst="roundRect">
            <a:avLst>
              <a:gd name="adj" fmla="val 533333"/>
            </a:avLst>
          </a:prstGeom>
          <a:solidFill>
            <a:srgbClr val="4950BC"/>
          </a:solidFill>
          <a:ln/>
        </p:spPr>
      </p:sp>
      <p:sp>
        <p:nvSpPr>
          <p:cNvPr id="13" name="Text 11"/>
          <p:cNvSpPr/>
          <p:nvPr/>
        </p:nvSpPr>
        <p:spPr>
          <a:xfrm>
            <a:off x="943570" y="5247323"/>
            <a:ext cx="2611517"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Handles Unknown Inputs</a:t>
            </a:r>
            <a:endParaRPr lang="en-US" sz="1650" dirty="0"/>
          </a:p>
        </p:txBody>
      </p:sp>
      <p:sp>
        <p:nvSpPr>
          <p:cNvPr id="14" name="Text 12"/>
          <p:cNvSpPr/>
          <p:nvPr/>
        </p:nvSpPr>
        <p:spPr>
          <a:xfrm>
            <a:off x="943570" y="5686901"/>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Manages unrecognised queries with informative fallback replies.</a:t>
            </a:r>
            <a:endParaRPr lang="en-US" sz="1350" dirty="0"/>
          </a:p>
        </p:txBody>
      </p:sp>
      <p:sp>
        <p:nvSpPr>
          <p:cNvPr id="15" name="Shape 13"/>
          <p:cNvSpPr/>
          <p:nvPr/>
        </p:nvSpPr>
        <p:spPr>
          <a:xfrm>
            <a:off x="686276" y="6395561"/>
            <a:ext cx="85725" cy="85725"/>
          </a:xfrm>
          <a:prstGeom prst="roundRect">
            <a:avLst>
              <a:gd name="adj" fmla="val 533333"/>
            </a:avLst>
          </a:prstGeom>
          <a:solidFill>
            <a:srgbClr val="4950BC"/>
          </a:solidFill>
          <a:ln/>
        </p:spPr>
      </p:sp>
      <p:sp>
        <p:nvSpPr>
          <p:cNvPr id="16" name="Text 14"/>
          <p:cNvSpPr/>
          <p:nvPr/>
        </p:nvSpPr>
        <p:spPr>
          <a:xfrm>
            <a:off x="943570" y="6304478"/>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Expandable Content</a:t>
            </a:r>
            <a:endParaRPr lang="en-US" sz="1650" dirty="0"/>
          </a:p>
        </p:txBody>
      </p:sp>
      <p:sp>
        <p:nvSpPr>
          <p:cNvPr id="17" name="Text 15"/>
          <p:cNvSpPr/>
          <p:nvPr/>
        </p:nvSpPr>
        <p:spPr>
          <a:xfrm>
            <a:off x="943570" y="6744057"/>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Easily scalable by adding more books, moods, genres, or authors.</a:t>
            </a:r>
            <a:endParaRPr lang="en-US" sz="1350" dirty="0"/>
          </a:p>
        </p:txBody>
      </p:sp>
      <p:sp>
        <p:nvSpPr>
          <p:cNvPr id="18" name="Text 16"/>
          <p:cNvSpPr/>
          <p:nvPr/>
        </p:nvSpPr>
        <p:spPr>
          <a:xfrm>
            <a:off x="7532132" y="2618303"/>
            <a:ext cx="2573655" cy="321707"/>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IBM Watson Design</a:t>
            </a:r>
            <a:endParaRPr lang="en-US" sz="2000" dirty="0"/>
          </a:p>
        </p:txBody>
      </p:sp>
      <p:sp>
        <p:nvSpPr>
          <p:cNvPr id="19" name="Shape 17"/>
          <p:cNvSpPr/>
          <p:nvPr/>
        </p:nvSpPr>
        <p:spPr>
          <a:xfrm>
            <a:off x="7532132" y="3224093"/>
            <a:ext cx="85725" cy="85725"/>
          </a:xfrm>
          <a:prstGeom prst="roundRect">
            <a:avLst>
              <a:gd name="adj" fmla="val 533333"/>
            </a:avLst>
          </a:prstGeom>
          <a:solidFill>
            <a:srgbClr val="4950BC"/>
          </a:solidFill>
          <a:ln/>
        </p:spPr>
      </p:sp>
      <p:sp>
        <p:nvSpPr>
          <p:cNvPr id="20" name="Text 18"/>
          <p:cNvSpPr/>
          <p:nvPr/>
        </p:nvSpPr>
        <p:spPr>
          <a:xfrm>
            <a:off x="7789426" y="3133011"/>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Intents</a:t>
            </a:r>
            <a:endParaRPr lang="en-US" sz="1650" dirty="0"/>
          </a:p>
        </p:txBody>
      </p:sp>
      <p:sp>
        <p:nvSpPr>
          <p:cNvPr id="21" name="Text 19"/>
          <p:cNvSpPr/>
          <p:nvPr/>
        </p:nvSpPr>
        <p:spPr>
          <a:xfrm>
            <a:off x="7789426" y="3572589"/>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Defined user goals: </a:t>
            </a:r>
            <a:r>
              <a:rPr lang="en-US" sz="1350" dirty="0">
                <a:solidFill>
                  <a:srgbClr val="272525"/>
                </a:solidFill>
                <a:highlight>
                  <a:srgbClr val="F2F2F2"/>
                </a:highlight>
                <a:latin typeface="Consolas" pitchFamily="34" charset="0"/>
                <a:ea typeface="Consolas" pitchFamily="34" charset="-122"/>
                <a:cs typeface="Consolas" pitchFamily="34" charset="-120"/>
              </a:rPr>
              <a:t>recommend_book</a:t>
            </a:r>
            <a:r>
              <a:rPr lang="en-US" sz="1350" dirty="0">
                <a:solidFill>
                  <a:srgbClr val="272525"/>
                </a:solidFill>
                <a:latin typeface="Inter" pitchFamily="34" charset="0"/>
                <a:ea typeface="Inter" pitchFamily="34" charset="-122"/>
                <a:cs typeface="Inter" pitchFamily="34" charset="-120"/>
              </a:rPr>
              <a:t>, </a:t>
            </a:r>
            <a:r>
              <a:rPr lang="en-US" sz="1350" dirty="0">
                <a:solidFill>
                  <a:srgbClr val="272525"/>
                </a:solidFill>
                <a:highlight>
                  <a:srgbClr val="F2F2F2"/>
                </a:highlight>
                <a:latin typeface="Consolas" pitchFamily="34" charset="0"/>
                <a:ea typeface="Consolas" pitchFamily="34" charset="-122"/>
                <a:cs typeface="Consolas" pitchFamily="34" charset="-120"/>
              </a:rPr>
              <a:t>greetings</a:t>
            </a:r>
            <a:r>
              <a:rPr lang="en-US" sz="1350" dirty="0">
                <a:solidFill>
                  <a:srgbClr val="272525"/>
                </a:solidFill>
                <a:latin typeface="Inter" pitchFamily="34" charset="0"/>
                <a:ea typeface="Inter" pitchFamily="34" charset="-122"/>
                <a:cs typeface="Inter" pitchFamily="34" charset="-120"/>
              </a:rPr>
              <a:t>, </a:t>
            </a:r>
            <a:r>
              <a:rPr lang="en-US" sz="1350" dirty="0">
                <a:solidFill>
                  <a:srgbClr val="272525"/>
                </a:solidFill>
                <a:highlight>
                  <a:srgbClr val="F2F2F2"/>
                </a:highlight>
                <a:latin typeface="Consolas" pitchFamily="34" charset="0"/>
                <a:ea typeface="Consolas" pitchFamily="34" charset="-122"/>
                <a:cs typeface="Consolas" pitchFamily="34" charset="-120"/>
              </a:rPr>
              <a:t>goodbye</a:t>
            </a:r>
            <a:r>
              <a:rPr lang="en-US" sz="1350" dirty="0">
                <a:solidFill>
                  <a:srgbClr val="272525"/>
                </a:solidFill>
                <a:latin typeface="Inter" pitchFamily="34" charset="0"/>
                <a:ea typeface="Inter" pitchFamily="34" charset="-122"/>
                <a:cs typeface="Inter" pitchFamily="34" charset="-120"/>
              </a:rPr>
              <a:t>.</a:t>
            </a:r>
            <a:endParaRPr lang="en-US" sz="1350" dirty="0"/>
          </a:p>
        </p:txBody>
      </p:sp>
      <p:sp>
        <p:nvSpPr>
          <p:cNvPr id="22" name="Shape 20"/>
          <p:cNvSpPr/>
          <p:nvPr/>
        </p:nvSpPr>
        <p:spPr>
          <a:xfrm>
            <a:off x="7532132" y="4281249"/>
            <a:ext cx="85725" cy="85725"/>
          </a:xfrm>
          <a:prstGeom prst="roundRect">
            <a:avLst>
              <a:gd name="adj" fmla="val 533333"/>
            </a:avLst>
          </a:prstGeom>
          <a:solidFill>
            <a:srgbClr val="4950BC"/>
          </a:solidFill>
          <a:ln/>
        </p:spPr>
      </p:sp>
      <p:sp>
        <p:nvSpPr>
          <p:cNvPr id="23" name="Text 21"/>
          <p:cNvSpPr/>
          <p:nvPr/>
        </p:nvSpPr>
        <p:spPr>
          <a:xfrm>
            <a:off x="7789426" y="4190167"/>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Entities</a:t>
            </a:r>
            <a:endParaRPr lang="en-US" sz="1650" dirty="0"/>
          </a:p>
        </p:txBody>
      </p:sp>
      <p:sp>
        <p:nvSpPr>
          <p:cNvPr id="24" name="Text 22"/>
          <p:cNvSpPr/>
          <p:nvPr/>
        </p:nvSpPr>
        <p:spPr>
          <a:xfrm>
            <a:off x="7789426" y="4629745"/>
            <a:ext cx="616231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Specific data points: </a:t>
            </a:r>
            <a:r>
              <a:rPr lang="en-US" sz="1350" dirty="0" err="1">
                <a:solidFill>
                  <a:srgbClr val="272525"/>
                </a:solidFill>
                <a:latin typeface="Inter" pitchFamily="34" charset="0"/>
                <a:ea typeface="Inter" pitchFamily="34" charset="-122"/>
                <a:cs typeface="Inter" pitchFamily="34" charset="-120"/>
              </a:rPr>
              <a:t>book_</a:t>
            </a:r>
            <a:r>
              <a:rPr lang="en-US" sz="1350" dirty="0" err="1">
                <a:solidFill>
                  <a:srgbClr val="272525"/>
                </a:solidFill>
                <a:highlight>
                  <a:srgbClr val="F2F2F2"/>
                </a:highlight>
                <a:latin typeface="Consolas" pitchFamily="34" charset="0"/>
                <a:ea typeface="Consolas" pitchFamily="34" charset="-122"/>
                <a:cs typeface="Consolas" pitchFamily="34" charset="-120"/>
              </a:rPr>
              <a:t>genre</a:t>
            </a:r>
            <a:r>
              <a:rPr lang="en-US" sz="1350" dirty="0">
                <a:solidFill>
                  <a:srgbClr val="272525"/>
                </a:solidFill>
                <a:latin typeface="Inter" pitchFamily="34" charset="0"/>
                <a:ea typeface="Inter" pitchFamily="34" charset="-122"/>
                <a:cs typeface="Inter" pitchFamily="34" charset="-120"/>
              </a:rPr>
              <a:t> (e.g., Science Fiction), </a:t>
            </a:r>
            <a:r>
              <a:rPr lang="en-US" sz="1350" dirty="0" err="1">
                <a:solidFill>
                  <a:srgbClr val="272525"/>
                </a:solidFill>
                <a:highlight>
                  <a:srgbClr val="F2F2F2"/>
                </a:highlight>
                <a:latin typeface="Consolas" pitchFamily="34" charset="0"/>
                <a:ea typeface="Consolas" pitchFamily="34" charset="-122"/>
                <a:cs typeface="Consolas" pitchFamily="34" charset="-120"/>
              </a:rPr>
              <a:t>author_name</a:t>
            </a:r>
            <a:r>
              <a:rPr lang="en-US" sz="1350" dirty="0">
                <a:solidFill>
                  <a:srgbClr val="272525"/>
                </a:solidFill>
                <a:latin typeface="Inter" pitchFamily="34" charset="0"/>
                <a:ea typeface="Inter" pitchFamily="34" charset="-122"/>
                <a:cs typeface="Inter" pitchFamily="34" charset="-120"/>
              </a:rPr>
              <a:t> (e.g., Jane Austen).</a:t>
            </a:r>
            <a:endParaRPr lang="en-US" sz="1350" dirty="0"/>
          </a:p>
        </p:txBody>
      </p:sp>
      <p:sp>
        <p:nvSpPr>
          <p:cNvPr id="25" name="Shape 23"/>
          <p:cNvSpPr/>
          <p:nvPr/>
        </p:nvSpPr>
        <p:spPr>
          <a:xfrm>
            <a:off x="7481651" y="5612844"/>
            <a:ext cx="85725" cy="85725"/>
          </a:xfrm>
          <a:prstGeom prst="roundRect">
            <a:avLst>
              <a:gd name="adj" fmla="val 533333"/>
            </a:avLst>
          </a:prstGeom>
          <a:solidFill>
            <a:srgbClr val="4950BC"/>
          </a:solidFill>
          <a:ln/>
        </p:spPr>
      </p:sp>
      <p:sp>
        <p:nvSpPr>
          <p:cNvPr id="26" name="Text 24"/>
          <p:cNvSpPr/>
          <p:nvPr/>
        </p:nvSpPr>
        <p:spPr>
          <a:xfrm>
            <a:off x="7789426" y="5521762"/>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Dialog Tree</a:t>
            </a:r>
            <a:endParaRPr lang="en-US" sz="1650" dirty="0"/>
          </a:p>
        </p:txBody>
      </p:sp>
      <p:sp>
        <p:nvSpPr>
          <p:cNvPr id="27" name="Text 25"/>
          <p:cNvSpPr/>
          <p:nvPr/>
        </p:nvSpPr>
        <p:spPr>
          <a:xfrm>
            <a:off x="7789426" y="5961340"/>
            <a:ext cx="6162318"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Conversational flow: Greet -&gt; ask Author-&gt; ask Genre -&gt; ask Mood-&gt; Recommend books .</a:t>
            </a:r>
            <a:endParaRPr lang="en-US" sz="1350" dirty="0"/>
          </a:p>
        </p:txBody>
      </p:sp>
      <p:sp>
        <p:nvSpPr>
          <p:cNvPr id="28" name="Shape 26"/>
          <p:cNvSpPr/>
          <p:nvPr/>
        </p:nvSpPr>
        <p:spPr>
          <a:xfrm>
            <a:off x="7532132" y="6944439"/>
            <a:ext cx="85725" cy="85725"/>
          </a:xfrm>
          <a:prstGeom prst="roundRect">
            <a:avLst>
              <a:gd name="adj" fmla="val 533333"/>
            </a:avLst>
          </a:prstGeom>
          <a:solidFill>
            <a:srgbClr val="4950BC"/>
          </a:solidFill>
          <a:ln/>
        </p:spPr>
      </p:sp>
      <p:sp>
        <p:nvSpPr>
          <p:cNvPr id="29" name="Text 27"/>
          <p:cNvSpPr/>
          <p:nvPr/>
        </p:nvSpPr>
        <p:spPr>
          <a:xfrm>
            <a:off x="7789426" y="6853357"/>
            <a:ext cx="2144673" cy="26801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Error Handling</a:t>
            </a:r>
            <a:endParaRPr lang="en-US" sz="1650" dirty="0"/>
          </a:p>
        </p:txBody>
      </p:sp>
      <p:sp>
        <p:nvSpPr>
          <p:cNvPr id="30" name="Text 28"/>
          <p:cNvSpPr/>
          <p:nvPr/>
        </p:nvSpPr>
        <p:spPr>
          <a:xfrm>
            <a:off x="7789426" y="7292935"/>
            <a:ext cx="6162318" cy="274439"/>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Built-in fallbacks and error messages for robust interactions.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071" y="225743"/>
            <a:ext cx="2368987"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VISUAL EVIDENCE</a:t>
            </a:r>
            <a:endParaRPr lang="en-US" sz="1850" dirty="0"/>
          </a:p>
        </p:txBody>
      </p:sp>
      <p:sp>
        <p:nvSpPr>
          <p:cNvPr id="3" name="Text 1"/>
          <p:cNvSpPr/>
          <p:nvPr/>
        </p:nvSpPr>
        <p:spPr>
          <a:xfrm>
            <a:off x="624256" y="711220"/>
            <a:ext cx="6199465" cy="592336"/>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Implementation Snapshots 1</a:t>
            </a:r>
            <a:endParaRPr lang="en-US" sz="3700" dirty="0"/>
          </a:p>
        </p:txBody>
      </p:sp>
      <p:sp>
        <p:nvSpPr>
          <p:cNvPr id="4" name="Text 2"/>
          <p:cNvSpPr/>
          <p:nvPr/>
        </p:nvSpPr>
        <p:spPr>
          <a:xfrm>
            <a:off x="624256" y="1189673"/>
            <a:ext cx="1311425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These screenshots show the integration of chatbot into a website and provide a glimpse into the chatbot's development environment and its live interaction. They showcase the configuration within IBM Watson Assistant and a typical conversation flow.</a:t>
            </a:r>
            <a:endParaRPr lang="en-US" sz="1450" dirty="0"/>
          </a:p>
        </p:txBody>
      </p:sp>
      <p:pic>
        <p:nvPicPr>
          <p:cNvPr id="20" name="Picture 19" descr="A screenshot of a book store&#10;&#10;AI-generated content may be incorrect.">
            <a:extLst>
              <a:ext uri="{FF2B5EF4-FFF2-40B4-BE49-F238E27FC236}">
                <a16:creationId xmlns:a16="http://schemas.microsoft.com/office/drawing/2014/main" id="{8CE7668F-1F6B-6D21-CC98-6E3B737B40EE}"/>
              </a:ext>
            </a:extLst>
          </p:cNvPr>
          <p:cNvPicPr>
            <a:picLocks noChangeAspect="1"/>
          </p:cNvPicPr>
          <p:nvPr/>
        </p:nvPicPr>
        <p:blipFill>
          <a:blip r:embed="rId3"/>
          <a:stretch>
            <a:fillRect/>
          </a:stretch>
        </p:blipFill>
        <p:spPr>
          <a:xfrm>
            <a:off x="116262" y="2087240"/>
            <a:ext cx="9086079" cy="4413921"/>
          </a:xfrm>
          <a:prstGeom prst="rect">
            <a:avLst/>
          </a:prstGeom>
        </p:spPr>
      </p:pic>
      <p:pic>
        <p:nvPicPr>
          <p:cNvPr id="22" name="Picture 21" descr="A screenshot of a chat&#10;&#10;AI-generated content may be incorrect.">
            <a:extLst>
              <a:ext uri="{FF2B5EF4-FFF2-40B4-BE49-F238E27FC236}">
                <a16:creationId xmlns:a16="http://schemas.microsoft.com/office/drawing/2014/main" id="{9B51C186-29EE-5416-48FB-8AFA413A8B65}"/>
              </a:ext>
            </a:extLst>
          </p:cNvPr>
          <p:cNvPicPr>
            <a:picLocks noChangeAspect="1"/>
          </p:cNvPicPr>
          <p:nvPr/>
        </p:nvPicPr>
        <p:blipFill>
          <a:blip r:embed="rId4"/>
          <a:stretch>
            <a:fillRect/>
          </a:stretch>
        </p:blipFill>
        <p:spPr>
          <a:xfrm>
            <a:off x="9601200" y="1796177"/>
            <a:ext cx="3479180" cy="5362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CB977-B5EA-E973-D18E-AA9400A1046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00C145E-FB19-6915-0E43-80D33AB0D308}"/>
              </a:ext>
            </a:extLst>
          </p:cNvPr>
          <p:cNvSpPr/>
          <p:nvPr/>
        </p:nvSpPr>
        <p:spPr>
          <a:xfrm>
            <a:off x="758071" y="225743"/>
            <a:ext cx="2368987" cy="296108"/>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VISUAL EVIDENCE</a:t>
            </a:r>
            <a:endParaRPr lang="en-US" sz="1850" dirty="0"/>
          </a:p>
        </p:txBody>
      </p:sp>
      <p:sp>
        <p:nvSpPr>
          <p:cNvPr id="3" name="Text 1">
            <a:extLst>
              <a:ext uri="{FF2B5EF4-FFF2-40B4-BE49-F238E27FC236}">
                <a16:creationId xmlns:a16="http://schemas.microsoft.com/office/drawing/2014/main" id="{CBC379E3-2223-B7E4-DB2A-680563FCAB8D}"/>
              </a:ext>
            </a:extLst>
          </p:cNvPr>
          <p:cNvSpPr/>
          <p:nvPr/>
        </p:nvSpPr>
        <p:spPr>
          <a:xfrm>
            <a:off x="624256" y="711220"/>
            <a:ext cx="6199465" cy="592336"/>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Implementation Video </a:t>
            </a:r>
            <a:endParaRPr lang="en-US" sz="3700" dirty="0"/>
          </a:p>
        </p:txBody>
      </p:sp>
      <p:sp>
        <p:nvSpPr>
          <p:cNvPr id="4" name="Text 2">
            <a:extLst>
              <a:ext uri="{FF2B5EF4-FFF2-40B4-BE49-F238E27FC236}">
                <a16:creationId xmlns:a16="http://schemas.microsoft.com/office/drawing/2014/main" id="{555CD9C3-FAC6-7D25-2FC6-85F2FEA3C25B}"/>
              </a:ext>
            </a:extLst>
          </p:cNvPr>
          <p:cNvSpPr/>
          <p:nvPr/>
        </p:nvSpPr>
        <p:spPr>
          <a:xfrm>
            <a:off x="624256" y="1189673"/>
            <a:ext cx="13114258" cy="606504"/>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This video  provide a glimpse into the chatbot's development environment and its live interaction. They showcase the configuration within IBM Watson Assistant and a typical conversation flow.</a:t>
            </a:r>
            <a:endParaRPr lang="en-US" sz="1450" dirty="0"/>
          </a:p>
        </p:txBody>
      </p:sp>
      <p:pic>
        <p:nvPicPr>
          <p:cNvPr id="5" name="22-19-56">
            <a:hlinkClick r:id="" action="ppaction://media"/>
            <a:extLst>
              <a:ext uri="{FF2B5EF4-FFF2-40B4-BE49-F238E27FC236}">
                <a16:creationId xmlns:a16="http://schemas.microsoft.com/office/drawing/2014/main" id="{47515156-0FC5-B65F-7062-824D8191FE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0503" y="1961239"/>
            <a:ext cx="11697073" cy="5557141"/>
          </a:xfrm>
          <a:prstGeom prst="rect">
            <a:avLst/>
          </a:prstGeom>
        </p:spPr>
      </p:pic>
    </p:spTree>
    <p:extLst>
      <p:ext uri="{BB962C8B-B14F-4D97-AF65-F5344CB8AC3E}">
        <p14:creationId xmlns:p14="http://schemas.microsoft.com/office/powerpoint/2010/main" val="21076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1299</Words>
  <Application>Microsoft Office PowerPoint</Application>
  <PresentationFormat>Custom</PresentationFormat>
  <Paragraphs>130</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Consolas</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Nitika Srivastava</cp:lastModifiedBy>
  <cp:revision>3</cp:revision>
  <dcterms:created xsi:type="dcterms:W3CDTF">2025-07-31T14:14:31Z</dcterms:created>
  <dcterms:modified xsi:type="dcterms:W3CDTF">2025-07-31T17:00:19Z</dcterms:modified>
</cp:coreProperties>
</file>